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951" r:id="rId2"/>
    <p:sldId id="956" r:id="rId3"/>
    <p:sldId id="942" r:id="rId4"/>
    <p:sldId id="962" r:id="rId5"/>
    <p:sldId id="963" r:id="rId6"/>
    <p:sldId id="966" r:id="rId7"/>
    <p:sldId id="960" r:id="rId8"/>
    <p:sldId id="965" r:id="rId9"/>
    <p:sldId id="964" r:id="rId10"/>
    <p:sldId id="967" r:id="rId11"/>
    <p:sldId id="968" r:id="rId12"/>
  </p:sldIdLst>
  <p:sldSz cx="9144000" cy="5143500" type="screen16x9"/>
  <p:notesSz cx="9144000" cy="6858000"/>
  <p:defaultTextStyle>
    <a:defPPr>
      <a:defRPr lang="en-US"/>
    </a:defPPr>
    <a:lvl1pPr marL="0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8E8"/>
    <a:srgbClr val="FF3300"/>
    <a:srgbClr val="836845"/>
    <a:srgbClr val="E4E4E4"/>
    <a:srgbClr val="C4B16A"/>
    <a:srgbClr val="F5EFDF"/>
    <a:srgbClr val="D8CB9C"/>
    <a:srgbClr val="EBDEBF"/>
    <a:srgbClr val="FEE5CA"/>
    <a:srgbClr val="C7EB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118" autoAdjust="0"/>
    <p:restoredTop sz="89703" autoAdjust="0"/>
  </p:normalViewPr>
  <p:slideViewPr>
    <p:cSldViewPr snapToObjects="1">
      <p:cViewPr varScale="1">
        <p:scale>
          <a:sx n="113" d="100"/>
          <a:sy n="113" d="100"/>
        </p:scale>
        <p:origin x="-108" y="-5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36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Objects="1">
      <p:cViewPr varScale="1">
        <p:scale>
          <a:sx n="74" d="100"/>
          <a:sy n="74" d="100"/>
        </p:scale>
        <p:origin x="-1908" y="-96"/>
      </p:cViewPr>
      <p:guideLst>
        <p:guide orient="horz" pos="2160"/>
        <p:guide pos="288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3"/>
          </p:nvPr>
        </p:nvSpPr>
        <p:spPr>
          <a:xfrm>
            <a:off x="8764587" y="228600"/>
            <a:ext cx="37941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5BA55-396F-46DB-98CB-67F5915743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8093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My First Template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1CD31-4B7D-4FD2-B052-E296BFBA018F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This is me Adam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40C94-5092-4638-9E1F-C533F19764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2874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562694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562694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562694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562694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My First Template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My First Template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562694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562694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0" y="94650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3" y="152257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09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05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0" y="94650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3" y="152257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3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0" y="94650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3" y="152257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3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0" y="94650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3" y="152257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3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3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2" name="Flowchart: Off-page Connector 21"/>
          <p:cNvSpPr/>
          <p:nvPr userDrawn="1"/>
        </p:nvSpPr>
        <p:spPr>
          <a:xfrm rot="5400000">
            <a:off x="8798360" y="94650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3" y="152257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6" r:id="rId2"/>
    <p:sldLayoutId id="2147483738" r:id="rId3"/>
    <p:sldLayoutId id="2147483695" r:id="rId4"/>
    <p:sldLayoutId id="2147483697" r:id="rId5"/>
    <p:sldLayoutId id="2147483703" r:id="rId6"/>
    <p:sldLayoutId id="2147483698" r:id="rId7"/>
    <p:sldLayoutId id="2147483704" r:id="rId8"/>
    <p:sldLayoutId id="2147483739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54724" y="915566"/>
            <a:ext cx="8021732" cy="226825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ru-RU" dirty="0" smtClean="0"/>
              <a:t>ОБЗОР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работ ТК 482 по системам </a:t>
            </a:r>
            <a:r>
              <a:rPr lang="ru-RU" dirty="0" smtClean="0"/>
              <a:t>стандартов</a:t>
            </a:r>
            <a:br>
              <a:rPr lang="ru-RU" dirty="0" smtClean="0"/>
            </a:br>
            <a:r>
              <a:rPr lang="ru-RU" dirty="0" smtClean="0"/>
              <a:t>ЕСКД</a:t>
            </a:r>
            <a:r>
              <a:rPr lang="ru-RU" dirty="0"/>
              <a:t> </a:t>
            </a:r>
            <a:r>
              <a:rPr lang="ru-RU" dirty="0" smtClean="0"/>
              <a:t>и ЕСТД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 </a:t>
            </a:r>
            <a:r>
              <a:rPr lang="ru-RU" dirty="0" smtClean="0"/>
              <a:t>2022-2023 </a:t>
            </a:r>
            <a:r>
              <a:rPr lang="ru-RU" dirty="0" err="1"/>
              <a:t>г.г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33" name="Text Placeholder 2"/>
          <p:cNvSpPr>
            <a:spLocks noGrp="1"/>
          </p:cNvSpPr>
          <p:nvPr>
            <p:ph type="body" sz="half" idx="2"/>
          </p:nvPr>
        </p:nvSpPr>
        <p:spPr>
          <a:xfrm>
            <a:off x="323528" y="3338351"/>
            <a:ext cx="8604956" cy="992834"/>
          </a:xfrm>
          <a:prstGeom prst="rect">
            <a:avLst/>
          </a:prstGeom>
        </p:spPr>
        <p:txBody>
          <a:bodyPr/>
          <a:lstStyle/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Мазанов М.М., руководитель подкомитета «Конструкторская документация»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Slide Number Placeholder 27"/>
          <p:cNvSpPr>
            <a:spLocks noGrp="1"/>
          </p:cNvSpPr>
          <p:nvPr>
            <p:ph type="sldNum" sz="quarter" idx="12"/>
          </p:nvPr>
        </p:nvSpPr>
        <p:spPr>
          <a:xfrm>
            <a:off x="8777311" y="152256"/>
            <a:ext cx="381001" cy="274637"/>
          </a:xfrm>
          <a:prstGeom prst="rect">
            <a:avLst/>
          </a:prstGeom>
        </p:spPr>
        <p:txBody>
          <a:bodyPr/>
          <a:lstStyle/>
          <a:p>
            <a:fld id="{C136B7D2-B98C-44FD-8D04-7EC62A56497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6984268" y="4587974"/>
            <a:ext cx="1872208" cy="30777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indent="0" defTabSz="914400">
              <a:spcBef>
                <a:spcPct val="20000"/>
              </a:spcBef>
              <a:buFont typeface="Arial" pitchFamily="34" charset="0"/>
              <a:buNone/>
              <a:defRPr sz="1400" b="1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defTabSz="914400">
              <a:spcBef>
                <a:spcPct val="20000"/>
              </a:spcBef>
              <a:buFont typeface="Arial" pitchFamily="34" charset="0"/>
              <a:buNone/>
              <a:defRPr sz="1200"/>
            </a:lvl2pPr>
            <a:lvl3pPr marL="914400" indent="0" defTabSz="914400">
              <a:spcBef>
                <a:spcPct val="20000"/>
              </a:spcBef>
              <a:buFont typeface="Arial" pitchFamily="34" charset="0"/>
              <a:buNone/>
              <a:defRPr sz="1000"/>
            </a:lvl3pPr>
            <a:lvl4pPr marL="1371600" indent="0" defTabSz="914400">
              <a:spcBef>
                <a:spcPct val="20000"/>
              </a:spcBef>
              <a:buFont typeface="Arial" pitchFamily="34" charset="0"/>
              <a:buNone/>
              <a:defRPr sz="900"/>
            </a:lvl4pPr>
            <a:lvl5pPr marL="1828800" indent="0" defTabSz="914400">
              <a:spcBef>
                <a:spcPct val="20000"/>
              </a:spcBef>
              <a:buFont typeface="Arial" pitchFamily="34" charset="0"/>
              <a:buNone/>
              <a:defRPr sz="900"/>
            </a:lvl5pPr>
            <a:lvl6pPr marL="2286000" indent="0" defTabSz="914400">
              <a:spcBef>
                <a:spcPct val="20000"/>
              </a:spcBef>
              <a:buFont typeface="Arial" pitchFamily="34" charset="0"/>
              <a:buNone/>
              <a:defRPr sz="900"/>
            </a:lvl6pPr>
            <a:lvl7pPr marL="2743200" indent="0" defTabSz="914400">
              <a:spcBef>
                <a:spcPct val="20000"/>
              </a:spcBef>
              <a:buFont typeface="Arial" pitchFamily="34" charset="0"/>
              <a:buNone/>
              <a:defRPr sz="900"/>
            </a:lvl7pPr>
            <a:lvl8pPr marL="3200400" indent="0" defTabSz="914400">
              <a:spcBef>
                <a:spcPct val="20000"/>
              </a:spcBef>
              <a:buFont typeface="Arial" pitchFamily="34" charset="0"/>
              <a:buNone/>
              <a:defRPr sz="900"/>
            </a:lvl8pPr>
            <a:lvl9pPr marL="3657600" indent="0" defTabSz="914400">
              <a:spcBef>
                <a:spcPct val="20000"/>
              </a:spcBef>
              <a:buFont typeface="Arial" pitchFamily="34" charset="0"/>
              <a:buNone/>
              <a:defRPr sz="900"/>
            </a:lvl9pPr>
          </a:lstStyle>
          <a:p>
            <a:pPr algn="r"/>
            <a:r>
              <a:rPr lang="ru-RU" dirty="0" smtClean="0"/>
              <a:t>25.10.2022 </a:t>
            </a:r>
            <a:r>
              <a:rPr lang="ru-RU" dirty="0"/>
              <a:t>г.</a:t>
            </a:r>
          </a:p>
        </p:txBody>
      </p:sp>
      <p:pic>
        <p:nvPicPr>
          <p:cNvPr id="1026" name="Picture 2" descr="Главная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" t="13054" r="43087" b="16082"/>
          <a:stretch/>
        </p:blipFill>
        <p:spPr bwMode="auto">
          <a:xfrm>
            <a:off x="179512" y="98974"/>
            <a:ext cx="1656184" cy="716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14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Планы работ на 2023 </a:t>
            </a:r>
            <a:r>
              <a:rPr lang="ru-RU" dirty="0" smtClean="0"/>
              <a:t>г.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half" idx="2"/>
          </p:nvPr>
        </p:nvSpPr>
        <p:spPr>
          <a:xfrm>
            <a:off x="654724" y="663538"/>
            <a:ext cx="8560353" cy="222366"/>
          </a:xfrm>
        </p:spPr>
        <p:txBody>
          <a:bodyPr/>
          <a:lstStyle/>
          <a:p>
            <a:r>
              <a:rPr lang="ru-RU" b="0" dirty="0" smtClean="0">
                <a:solidFill>
                  <a:schemeClr val="bg1">
                    <a:lumMod val="50000"/>
                  </a:schemeClr>
                </a:solidFill>
              </a:rPr>
              <a:t>Блок стандартов ЕСТД и СРПП, предлагаемых к разработке и актуализации</a:t>
            </a:r>
            <a:endParaRPr lang="en-US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36B7D2-B98C-44FD-8D04-7EC62A564975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</a:rPr>
              <a:pPr marL="0" marR="0" lvl="0" indent="0" algn="ctr" defTabSz="10316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34450"/>
              </p:ext>
            </p:extLst>
          </p:nvPr>
        </p:nvGraphicFramePr>
        <p:xfrm>
          <a:off x="539553" y="885904"/>
          <a:ext cx="3636403" cy="1684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0099"/>
                <a:gridCol w="2736304"/>
              </a:tblGrid>
              <a:tr h="173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Обозначение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52" marR="325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52" marR="32552" marT="0" marB="0" anchor="ctr"/>
                </a:tc>
              </a:tr>
              <a:tr h="410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ГОСТ Р 3.ХХХ</a:t>
                      </a:r>
                      <a:endParaRPr lang="ru-RU" sz="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ЕСТД. ЭТД. Общие положения</a:t>
                      </a:r>
                      <a:endParaRPr lang="ru-RU" sz="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6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ГОСТ Р 3. ХХХ</a:t>
                      </a:r>
                      <a:endParaRPr lang="ru-RU" sz="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ЕСТД. Модели технологических процессов. Основные требования</a:t>
                      </a:r>
                      <a:endParaRPr lang="ru-RU" sz="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0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ГОСТ Р 3. ХХХ</a:t>
                      </a:r>
                      <a:endParaRPr lang="ru-RU" sz="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Единая система технологической документации. Виды и комплектность технологических документов</a:t>
                      </a:r>
                      <a:endParaRPr lang="ru-RU" sz="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0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ГОСТ Р 3. ХХХ</a:t>
                      </a:r>
                      <a:endParaRPr lang="ru-RU" sz="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ЕСТД. Термины и определения основных понятий</a:t>
                      </a:r>
                      <a:endParaRPr lang="ru-RU" sz="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025734"/>
              </p:ext>
            </p:extLst>
          </p:nvPr>
        </p:nvGraphicFramePr>
        <p:xfrm>
          <a:off x="4576216" y="885904"/>
          <a:ext cx="4205314" cy="1367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0708"/>
                <a:gridCol w="3184606"/>
              </a:tblGrid>
              <a:tr h="173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Обозначение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9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ГОСТ Р 15.XХХ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СРПП. Автоматизированная система управления данными об изделии. Общие положения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ГОСТ Р 15.XХХ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СРПП. Автоматизированная система проектирования. Общие положения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7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ГОСТ Р 15.XХХ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СРПП. Системы компьютерного моделирования. Общие положения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059521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54724" y="915566"/>
            <a:ext cx="8021732" cy="226825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en-US" dirty="0"/>
          </a:p>
        </p:txBody>
      </p:sp>
      <p:sp>
        <p:nvSpPr>
          <p:cNvPr id="33" name="Text Placeholder 2"/>
          <p:cNvSpPr>
            <a:spLocks noGrp="1"/>
          </p:cNvSpPr>
          <p:nvPr>
            <p:ph type="body" sz="half" idx="2"/>
          </p:nvPr>
        </p:nvSpPr>
        <p:spPr>
          <a:xfrm>
            <a:off x="323528" y="3338351"/>
            <a:ext cx="8604956" cy="992834"/>
          </a:xfrm>
          <a:prstGeom prst="rect">
            <a:avLst/>
          </a:prstGeom>
        </p:spPr>
        <p:txBody>
          <a:bodyPr/>
          <a:lstStyle/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Мазанов М.М., руководитель подкомитета «Конструкторская документация»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Slide Number Placeholder 27"/>
          <p:cNvSpPr>
            <a:spLocks noGrp="1"/>
          </p:cNvSpPr>
          <p:nvPr>
            <p:ph type="sldNum" sz="quarter" idx="12"/>
          </p:nvPr>
        </p:nvSpPr>
        <p:spPr>
          <a:xfrm>
            <a:off x="8777311" y="152256"/>
            <a:ext cx="381001" cy="274637"/>
          </a:xfrm>
          <a:prstGeom prst="rect">
            <a:avLst/>
          </a:prstGeom>
        </p:spPr>
        <p:txBody>
          <a:bodyPr/>
          <a:lstStyle/>
          <a:p>
            <a:fld id="{C136B7D2-B98C-44FD-8D04-7EC62A56497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6984268" y="4587974"/>
            <a:ext cx="1872208" cy="30777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indent="0" defTabSz="914400">
              <a:spcBef>
                <a:spcPct val="20000"/>
              </a:spcBef>
              <a:buFont typeface="Arial" pitchFamily="34" charset="0"/>
              <a:buNone/>
              <a:defRPr sz="1400" b="1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defTabSz="914400">
              <a:spcBef>
                <a:spcPct val="20000"/>
              </a:spcBef>
              <a:buFont typeface="Arial" pitchFamily="34" charset="0"/>
              <a:buNone/>
              <a:defRPr sz="1200"/>
            </a:lvl2pPr>
            <a:lvl3pPr marL="914400" indent="0" defTabSz="914400">
              <a:spcBef>
                <a:spcPct val="20000"/>
              </a:spcBef>
              <a:buFont typeface="Arial" pitchFamily="34" charset="0"/>
              <a:buNone/>
              <a:defRPr sz="1000"/>
            </a:lvl3pPr>
            <a:lvl4pPr marL="1371600" indent="0" defTabSz="914400">
              <a:spcBef>
                <a:spcPct val="20000"/>
              </a:spcBef>
              <a:buFont typeface="Arial" pitchFamily="34" charset="0"/>
              <a:buNone/>
              <a:defRPr sz="900"/>
            </a:lvl4pPr>
            <a:lvl5pPr marL="1828800" indent="0" defTabSz="914400">
              <a:spcBef>
                <a:spcPct val="20000"/>
              </a:spcBef>
              <a:buFont typeface="Arial" pitchFamily="34" charset="0"/>
              <a:buNone/>
              <a:defRPr sz="900"/>
            </a:lvl5pPr>
            <a:lvl6pPr marL="2286000" indent="0" defTabSz="914400">
              <a:spcBef>
                <a:spcPct val="20000"/>
              </a:spcBef>
              <a:buFont typeface="Arial" pitchFamily="34" charset="0"/>
              <a:buNone/>
              <a:defRPr sz="900"/>
            </a:lvl6pPr>
            <a:lvl7pPr marL="2743200" indent="0" defTabSz="914400">
              <a:spcBef>
                <a:spcPct val="20000"/>
              </a:spcBef>
              <a:buFont typeface="Arial" pitchFamily="34" charset="0"/>
              <a:buNone/>
              <a:defRPr sz="900"/>
            </a:lvl7pPr>
            <a:lvl8pPr marL="3200400" indent="0" defTabSz="914400">
              <a:spcBef>
                <a:spcPct val="20000"/>
              </a:spcBef>
              <a:buFont typeface="Arial" pitchFamily="34" charset="0"/>
              <a:buNone/>
              <a:defRPr sz="900"/>
            </a:lvl8pPr>
            <a:lvl9pPr marL="3657600" indent="0" defTabSz="914400">
              <a:spcBef>
                <a:spcPct val="20000"/>
              </a:spcBef>
              <a:buFont typeface="Arial" pitchFamily="34" charset="0"/>
              <a:buNone/>
              <a:defRPr sz="900"/>
            </a:lvl9pPr>
          </a:lstStyle>
          <a:p>
            <a:pPr algn="r"/>
            <a:r>
              <a:rPr lang="ru-RU" dirty="0" smtClean="0"/>
              <a:t>25.10.2022 </a:t>
            </a:r>
            <a:r>
              <a:rPr lang="ru-RU" dirty="0"/>
              <a:t>г.</a:t>
            </a:r>
          </a:p>
        </p:txBody>
      </p:sp>
      <p:pic>
        <p:nvPicPr>
          <p:cNvPr id="1026" name="Picture 2" descr="Главная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" t="13054" r="43087" b="16082"/>
          <a:stretch/>
        </p:blipFill>
        <p:spPr bwMode="auto">
          <a:xfrm>
            <a:off x="179512" y="98974"/>
            <a:ext cx="1656184" cy="716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60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Цели и задачи</a:t>
            </a:r>
            <a:endParaRPr lang="en-US" dirty="0"/>
          </a:p>
        </p:txBody>
      </p:sp>
      <p:sp>
        <p:nvSpPr>
          <p:cNvPr id="33" name="Text Placeholder 2"/>
          <p:cNvSpPr>
            <a:spLocks noGrp="1"/>
          </p:cNvSpPr>
          <p:nvPr>
            <p:ph type="body" sz="half" idx="2"/>
          </p:nvPr>
        </p:nvSpPr>
        <p:spPr>
          <a:xfrm>
            <a:off x="654724" y="619462"/>
            <a:ext cx="4114800" cy="200746"/>
          </a:xfrm>
          <a:prstGeom prst="rect">
            <a:avLst/>
          </a:prstGeo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деятельности ПК-2 «Конструкторская документация» ТК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482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на 2022-2023 </a:t>
            </a:r>
            <a:r>
              <a:rPr lang="ru-RU" dirty="0" err="1">
                <a:solidFill>
                  <a:schemeClr val="bg1">
                    <a:lumMod val="50000"/>
                  </a:schemeClr>
                </a:solidFill>
              </a:rPr>
              <a:t>г.г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Slide Number Placeholder 27"/>
          <p:cNvSpPr>
            <a:spLocks noGrp="1"/>
          </p:cNvSpPr>
          <p:nvPr>
            <p:ph type="sldNum" sz="quarter" idx="12"/>
          </p:nvPr>
        </p:nvSpPr>
        <p:spPr>
          <a:xfrm>
            <a:off x="8777311" y="152256"/>
            <a:ext cx="381001" cy="274637"/>
          </a:xfrm>
          <a:prstGeom prst="rect">
            <a:avLst/>
          </a:prstGeom>
        </p:spPr>
        <p:txBody>
          <a:bodyPr/>
          <a:lstStyle/>
          <a:p>
            <a:fld id="{C136B7D2-B98C-44FD-8D04-7EC62A56497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5" name="Freeform 5"/>
          <p:cNvSpPr>
            <a:spLocks/>
          </p:cNvSpPr>
          <p:nvPr/>
        </p:nvSpPr>
        <p:spPr bwMode="auto">
          <a:xfrm>
            <a:off x="3068638" y="1290060"/>
            <a:ext cx="1790700" cy="1512888"/>
          </a:xfrm>
          <a:custGeom>
            <a:avLst/>
            <a:gdLst/>
            <a:ahLst/>
            <a:cxnLst>
              <a:cxn ang="0">
                <a:pos x="372" y="375"/>
              </a:cxn>
              <a:cxn ang="0">
                <a:pos x="239" y="375"/>
              </a:cxn>
              <a:cxn ang="0">
                <a:pos x="248" y="368"/>
              </a:cxn>
              <a:cxn ang="0">
                <a:pos x="260" y="340"/>
              </a:cxn>
              <a:cxn ang="0">
                <a:pos x="248" y="311"/>
              </a:cxn>
              <a:cxn ang="0">
                <a:pos x="220" y="299"/>
              </a:cxn>
              <a:cxn ang="0">
                <a:pos x="191" y="311"/>
              </a:cxn>
              <a:cxn ang="0">
                <a:pos x="179" y="340"/>
              </a:cxn>
              <a:cxn ang="0">
                <a:pos x="191" y="368"/>
              </a:cxn>
              <a:cxn ang="0">
                <a:pos x="200" y="375"/>
              </a:cxn>
              <a:cxn ang="0">
                <a:pos x="61" y="375"/>
              </a:cxn>
              <a:cxn ang="0">
                <a:pos x="61" y="375"/>
              </a:cxn>
              <a:cxn ang="0">
                <a:pos x="61" y="373"/>
              </a:cxn>
              <a:cxn ang="0">
                <a:pos x="61" y="367"/>
              </a:cxn>
              <a:cxn ang="0">
                <a:pos x="62" y="342"/>
              </a:cxn>
              <a:cxn ang="0">
                <a:pos x="0" y="307"/>
              </a:cxn>
              <a:cxn ang="0">
                <a:pos x="16" y="243"/>
              </a:cxn>
              <a:cxn ang="0">
                <a:pos x="86" y="247"/>
              </a:cxn>
              <a:cxn ang="0">
                <a:pos x="119" y="191"/>
              </a:cxn>
              <a:cxn ang="0">
                <a:pos x="85" y="127"/>
              </a:cxn>
              <a:cxn ang="0">
                <a:pos x="92" y="119"/>
              </a:cxn>
              <a:cxn ang="0">
                <a:pos x="106" y="105"/>
              </a:cxn>
              <a:cxn ang="0">
                <a:pos x="128" y="84"/>
              </a:cxn>
              <a:cxn ang="0">
                <a:pos x="188" y="120"/>
              </a:cxn>
              <a:cxn ang="0">
                <a:pos x="190" y="119"/>
              </a:cxn>
              <a:cxn ang="0">
                <a:pos x="243" y="88"/>
              </a:cxn>
              <a:cxn ang="0">
                <a:pos x="243" y="16"/>
              </a:cxn>
              <a:cxn ang="0">
                <a:pos x="303" y="0"/>
              </a:cxn>
              <a:cxn ang="0">
                <a:pos x="339" y="62"/>
              </a:cxn>
              <a:cxn ang="0">
                <a:pos x="372" y="60"/>
              </a:cxn>
              <a:cxn ang="0">
                <a:pos x="372" y="195"/>
              </a:cxn>
              <a:cxn ang="0">
                <a:pos x="372" y="199"/>
              </a:cxn>
              <a:cxn ang="0">
                <a:pos x="375" y="195"/>
              </a:cxn>
              <a:cxn ang="0">
                <a:pos x="404" y="183"/>
              </a:cxn>
              <a:cxn ang="0">
                <a:pos x="433" y="195"/>
              </a:cxn>
              <a:cxn ang="0">
                <a:pos x="445" y="223"/>
              </a:cxn>
              <a:cxn ang="0">
                <a:pos x="433" y="252"/>
              </a:cxn>
              <a:cxn ang="0">
                <a:pos x="404" y="264"/>
              </a:cxn>
              <a:cxn ang="0">
                <a:pos x="375" y="252"/>
              </a:cxn>
              <a:cxn ang="0">
                <a:pos x="372" y="248"/>
              </a:cxn>
              <a:cxn ang="0">
                <a:pos x="372" y="252"/>
              </a:cxn>
              <a:cxn ang="0">
                <a:pos x="372" y="375"/>
              </a:cxn>
            </a:cxnLst>
            <a:rect l="0" t="0" r="r" b="b"/>
            <a:pathLst>
              <a:path w="445" h="375">
                <a:moveTo>
                  <a:pt x="372" y="375"/>
                </a:moveTo>
                <a:cubicBezTo>
                  <a:pt x="239" y="375"/>
                  <a:pt x="239" y="375"/>
                  <a:pt x="239" y="375"/>
                </a:cubicBezTo>
                <a:cubicBezTo>
                  <a:pt x="243" y="373"/>
                  <a:pt x="246" y="371"/>
                  <a:pt x="248" y="368"/>
                </a:cubicBezTo>
                <a:cubicBezTo>
                  <a:pt x="256" y="360"/>
                  <a:pt x="260" y="351"/>
                  <a:pt x="260" y="340"/>
                </a:cubicBezTo>
                <a:cubicBezTo>
                  <a:pt x="260" y="328"/>
                  <a:pt x="256" y="319"/>
                  <a:pt x="248" y="311"/>
                </a:cubicBezTo>
                <a:cubicBezTo>
                  <a:pt x="241" y="303"/>
                  <a:pt x="231" y="299"/>
                  <a:pt x="220" y="299"/>
                </a:cubicBezTo>
                <a:cubicBezTo>
                  <a:pt x="209" y="299"/>
                  <a:pt x="199" y="303"/>
                  <a:pt x="191" y="311"/>
                </a:cubicBezTo>
                <a:cubicBezTo>
                  <a:pt x="183" y="319"/>
                  <a:pt x="179" y="328"/>
                  <a:pt x="179" y="340"/>
                </a:cubicBezTo>
                <a:cubicBezTo>
                  <a:pt x="179" y="351"/>
                  <a:pt x="183" y="360"/>
                  <a:pt x="191" y="368"/>
                </a:cubicBezTo>
                <a:cubicBezTo>
                  <a:pt x="194" y="371"/>
                  <a:pt x="197" y="373"/>
                  <a:pt x="200" y="375"/>
                </a:cubicBezTo>
                <a:cubicBezTo>
                  <a:pt x="61" y="375"/>
                  <a:pt x="61" y="375"/>
                  <a:pt x="61" y="375"/>
                </a:cubicBezTo>
                <a:cubicBezTo>
                  <a:pt x="61" y="375"/>
                  <a:pt x="61" y="375"/>
                  <a:pt x="61" y="375"/>
                </a:cubicBezTo>
                <a:cubicBezTo>
                  <a:pt x="61" y="374"/>
                  <a:pt x="61" y="374"/>
                  <a:pt x="61" y="373"/>
                </a:cubicBezTo>
                <a:cubicBezTo>
                  <a:pt x="61" y="371"/>
                  <a:pt x="61" y="369"/>
                  <a:pt x="61" y="367"/>
                </a:cubicBezTo>
                <a:cubicBezTo>
                  <a:pt x="61" y="359"/>
                  <a:pt x="61" y="350"/>
                  <a:pt x="62" y="342"/>
                </a:cubicBezTo>
                <a:cubicBezTo>
                  <a:pt x="0" y="307"/>
                  <a:pt x="0" y="307"/>
                  <a:pt x="0" y="307"/>
                </a:cubicBezTo>
                <a:cubicBezTo>
                  <a:pt x="4" y="285"/>
                  <a:pt x="9" y="263"/>
                  <a:pt x="16" y="243"/>
                </a:cubicBezTo>
                <a:cubicBezTo>
                  <a:pt x="86" y="247"/>
                  <a:pt x="86" y="247"/>
                  <a:pt x="86" y="247"/>
                </a:cubicBezTo>
                <a:cubicBezTo>
                  <a:pt x="95" y="227"/>
                  <a:pt x="106" y="209"/>
                  <a:pt x="119" y="191"/>
                </a:cubicBezTo>
                <a:cubicBezTo>
                  <a:pt x="85" y="127"/>
                  <a:pt x="85" y="127"/>
                  <a:pt x="85" y="127"/>
                </a:cubicBezTo>
                <a:cubicBezTo>
                  <a:pt x="87" y="124"/>
                  <a:pt x="90" y="122"/>
                  <a:pt x="92" y="119"/>
                </a:cubicBezTo>
                <a:cubicBezTo>
                  <a:pt x="97" y="114"/>
                  <a:pt x="101" y="110"/>
                  <a:pt x="106" y="105"/>
                </a:cubicBezTo>
                <a:cubicBezTo>
                  <a:pt x="113" y="98"/>
                  <a:pt x="120" y="91"/>
                  <a:pt x="128" y="84"/>
                </a:cubicBezTo>
                <a:cubicBezTo>
                  <a:pt x="188" y="120"/>
                  <a:pt x="188" y="120"/>
                  <a:pt x="188" y="120"/>
                </a:cubicBezTo>
                <a:cubicBezTo>
                  <a:pt x="189" y="120"/>
                  <a:pt x="190" y="119"/>
                  <a:pt x="190" y="119"/>
                </a:cubicBezTo>
                <a:cubicBezTo>
                  <a:pt x="207" y="106"/>
                  <a:pt x="225" y="96"/>
                  <a:pt x="243" y="88"/>
                </a:cubicBezTo>
                <a:cubicBezTo>
                  <a:pt x="243" y="16"/>
                  <a:pt x="243" y="16"/>
                  <a:pt x="243" y="16"/>
                </a:cubicBezTo>
                <a:cubicBezTo>
                  <a:pt x="262" y="9"/>
                  <a:pt x="282" y="4"/>
                  <a:pt x="303" y="0"/>
                </a:cubicBezTo>
                <a:cubicBezTo>
                  <a:pt x="339" y="62"/>
                  <a:pt x="339" y="62"/>
                  <a:pt x="339" y="62"/>
                </a:cubicBezTo>
                <a:cubicBezTo>
                  <a:pt x="350" y="61"/>
                  <a:pt x="361" y="60"/>
                  <a:pt x="372" y="60"/>
                </a:cubicBezTo>
                <a:cubicBezTo>
                  <a:pt x="372" y="195"/>
                  <a:pt x="372" y="195"/>
                  <a:pt x="372" y="195"/>
                </a:cubicBezTo>
                <a:cubicBezTo>
                  <a:pt x="372" y="199"/>
                  <a:pt x="372" y="199"/>
                  <a:pt x="372" y="199"/>
                </a:cubicBezTo>
                <a:cubicBezTo>
                  <a:pt x="373" y="197"/>
                  <a:pt x="374" y="196"/>
                  <a:pt x="375" y="195"/>
                </a:cubicBezTo>
                <a:cubicBezTo>
                  <a:pt x="383" y="187"/>
                  <a:pt x="393" y="183"/>
                  <a:pt x="404" y="183"/>
                </a:cubicBezTo>
                <a:cubicBezTo>
                  <a:pt x="415" y="183"/>
                  <a:pt x="425" y="187"/>
                  <a:pt x="433" y="195"/>
                </a:cubicBezTo>
                <a:cubicBezTo>
                  <a:pt x="441" y="203"/>
                  <a:pt x="445" y="212"/>
                  <a:pt x="445" y="223"/>
                </a:cubicBezTo>
                <a:cubicBezTo>
                  <a:pt x="445" y="235"/>
                  <a:pt x="441" y="244"/>
                  <a:pt x="433" y="252"/>
                </a:cubicBezTo>
                <a:cubicBezTo>
                  <a:pt x="425" y="260"/>
                  <a:pt x="415" y="264"/>
                  <a:pt x="404" y="264"/>
                </a:cubicBezTo>
                <a:cubicBezTo>
                  <a:pt x="393" y="264"/>
                  <a:pt x="383" y="260"/>
                  <a:pt x="375" y="252"/>
                </a:cubicBezTo>
                <a:cubicBezTo>
                  <a:pt x="374" y="251"/>
                  <a:pt x="373" y="250"/>
                  <a:pt x="372" y="248"/>
                </a:cubicBezTo>
                <a:cubicBezTo>
                  <a:pt x="372" y="252"/>
                  <a:pt x="372" y="252"/>
                  <a:pt x="372" y="252"/>
                </a:cubicBezTo>
                <a:lnTo>
                  <a:pt x="372" y="375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6" name="Freeform 6"/>
          <p:cNvSpPr>
            <a:spLocks/>
          </p:cNvSpPr>
          <p:nvPr/>
        </p:nvSpPr>
        <p:spPr bwMode="auto">
          <a:xfrm>
            <a:off x="4565650" y="1286885"/>
            <a:ext cx="1504950" cy="1798638"/>
          </a:xfrm>
          <a:custGeom>
            <a:avLst/>
            <a:gdLst/>
            <a:ahLst/>
            <a:cxnLst>
              <a:cxn ang="0">
                <a:pos x="0" y="196"/>
              </a:cxn>
              <a:cxn ang="0">
                <a:pos x="0" y="61"/>
              </a:cxn>
              <a:cxn ang="0">
                <a:pos x="1" y="61"/>
              </a:cxn>
              <a:cxn ang="0">
                <a:pos x="32" y="62"/>
              </a:cxn>
              <a:cxn ang="0">
                <a:pos x="67" y="0"/>
              </a:cxn>
              <a:cxn ang="0">
                <a:pos x="126" y="15"/>
              </a:cxn>
              <a:cxn ang="0">
                <a:pos x="126" y="86"/>
              </a:cxn>
              <a:cxn ang="0">
                <a:pos x="185" y="120"/>
              </a:cxn>
              <a:cxn ang="0">
                <a:pos x="186" y="120"/>
              </a:cxn>
              <a:cxn ang="0">
                <a:pos x="246" y="84"/>
              </a:cxn>
              <a:cxn ang="0">
                <a:pos x="269" y="106"/>
              </a:cxn>
              <a:cxn ang="0">
                <a:pos x="283" y="120"/>
              </a:cxn>
              <a:cxn ang="0">
                <a:pos x="288" y="126"/>
              </a:cxn>
              <a:cxn ang="0">
                <a:pos x="252" y="186"/>
              </a:cxn>
              <a:cxn ang="0">
                <a:pos x="287" y="244"/>
              </a:cxn>
              <a:cxn ang="0">
                <a:pos x="359" y="244"/>
              </a:cxn>
              <a:cxn ang="0">
                <a:pos x="374" y="301"/>
              </a:cxn>
              <a:cxn ang="0">
                <a:pos x="313" y="341"/>
              </a:cxn>
              <a:cxn ang="0">
                <a:pos x="314" y="374"/>
              </a:cxn>
              <a:cxn ang="0">
                <a:pos x="314" y="376"/>
              </a:cxn>
              <a:cxn ang="0">
                <a:pos x="175" y="376"/>
              </a:cxn>
              <a:cxn ang="0">
                <a:pos x="174" y="376"/>
              </a:cxn>
              <a:cxn ang="0">
                <a:pos x="175" y="377"/>
              </a:cxn>
              <a:cxn ang="0">
                <a:pos x="187" y="406"/>
              </a:cxn>
              <a:cxn ang="0">
                <a:pos x="175" y="434"/>
              </a:cxn>
              <a:cxn ang="0">
                <a:pos x="146" y="446"/>
              </a:cxn>
              <a:cxn ang="0">
                <a:pos x="117" y="434"/>
              </a:cxn>
              <a:cxn ang="0">
                <a:pos x="106" y="406"/>
              </a:cxn>
              <a:cxn ang="0">
                <a:pos x="117" y="377"/>
              </a:cxn>
              <a:cxn ang="0">
                <a:pos x="118" y="376"/>
              </a:cxn>
              <a:cxn ang="0">
                <a:pos x="117" y="376"/>
              </a:cxn>
              <a:cxn ang="0">
                <a:pos x="0" y="376"/>
              </a:cxn>
              <a:cxn ang="0">
                <a:pos x="0" y="253"/>
              </a:cxn>
              <a:cxn ang="0">
                <a:pos x="3" y="253"/>
              </a:cxn>
              <a:cxn ang="0">
                <a:pos x="32" y="265"/>
              </a:cxn>
              <a:cxn ang="0">
                <a:pos x="61" y="253"/>
              </a:cxn>
              <a:cxn ang="0">
                <a:pos x="73" y="224"/>
              </a:cxn>
              <a:cxn ang="0">
                <a:pos x="61" y="196"/>
              </a:cxn>
              <a:cxn ang="0">
                <a:pos x="32" y="184"/>
              </a:cxn>
              <a:cxn ang="0">
                <a:pos x="3" y="196"/>
              </a:cxn>
              <a:cxn ang="0">
                <a:pos x="0" y="196"/>
              </a:cxn>
            </a:cxnLst>
            <a:rect l="0" t="0" r="r" b="b"/>
            <a:pathLst>
              <a:path w="374" h="446">
                <a:moveTo>
                  <a:pt x="0" y="196"/>
                </a:moveTo>
                <a:cubicBezTo>
                  <a:pt x="0" y="61"/>
                  <a:pt x="0" y="61"/>
                  <a:pt x="0" y="61"/>
                </a:cubicBezTo>
                <a:cubicBezTo>
                  <a:pt x="0" y="61"/>
                  <a:pt x="1" y="61"/>
                  <a:pt x="1" y="61"/>
                </a:cubicBezTo>
                <a:cubicBezTo>
                  <a:pt x="12" y="61"/>
                  <a:pt x="22" y="61"/>
                  <a:pt x="32" y="62"/>
                </a:cubicBezTo>
                <a:cubicBezTo>
                  <a:pt x="67" y="0"/>
                  <a:pt x="67" y="0"/>
                  <a:pt x="67" y="0"/>
                </a:cubicBezTo>
                <a:cubicBezTo>
                  <a:pt x="87" y="4"/>
                  <a:pt x="107" y="8"/>
                  <a:pt x="126" y="15"/>
                </a:cubicBezTo>
                <a:cubicBezTo>
                  <a:pt x="126" y="86"/>
                  <a:pt x="126" y="86"/>
                  <a:pt x="126" y="86"/>
                </a:cubicBezTo>
                <a:cubicBezTo>
                  <a:pt x="146" y="95"/>
                  <a:pt x="166" y="106"/>
                  <a:pt x="185" y="120"/>
                </a:cubicBezTo>
                <a:cubicBezTo>
                  <a:pt x="185" y="120"/>
                  <a:pt x="185" y="120"/>
                  <a:pt x="186" y="120"/>
                </a:cubicBezTo>
                <a:cubicBezTo>
                  <a:pt x="246" y="84"/>
                  <a:pt x="246" y="84"/>
                  <a:pt x="246" y="84"/>
                </a:cubicBezTo>
                <a:cubicBezTo>
                  <a:pt x="254" y="91"/>
                  <a:pt x="262" y="98"/>
                  <a:pt x="269" y="106"/>
                </a:cubicBezTo>
                <a:cubicBezTo>
                  <a:pt x="274" y="111"/>
                  <a:pt x="278" y="115"/>
                  <a:pt x="283" y="120"/>
                </a:cubicBezTo>
                <a:cubicBezTo>
                  <a:pt x="284" y="122"/>
                  <a:pt x="286" y="124"/>
                  <a:pt x="288" y="126"/>
                </a:cubicBezTo>
                <a:cubicBezTo>
                  <a:pt x="252" y="186"/>
                  <a:pt x="252" y="186"/>
                  <a:pt x="252" y="186"/>
                </a:cubicBezTo>
                <a:cubicBezTo>
                  <a:pt x="266" y="204"/>
                  <a:pt x="278" y="224"/>
                  <a:pt x="287" y="244"/>
                </a:cubicBezTo>
                <a:cubicBezTo>
                  <a:pt x="359" y="244"/>
                  <a:pt x="359" y="244"/>
                  <a:pt x="359" y="244"/>
                </a:cubicBezTo>
                <a:cubicBezTo>
                  <a:pt x="365" y="263"/>
                  <a:pt x="370" y="282"/>
                  <a:pt x="374" y="301"/>
                </a:cubicBezTo>
                <a:cubicBezTo>
                  <a:pt x="313" y="341"/>
                  <a:pt x="313" y="341"/>
                  <a:pt x="313" y="341"/>
                </a:cubicBezTo>
                <a:cubicBezTo>
                  <a:pt x="314" y="352"/>
                  <a:pt x="314" y="363"/>
                  <a:pt x="314" y="374"/>
                </a:cubicBezTo>
                <a:cubicBezTo>
                  <a:pt x="314" y="375"/>
                  <a:pt x="314" y="375"/>
                  <a:pt x="314" y="376"/>
                </a:cubicBezTo>
                <a:cubicBezTo>
                  <a:pt x="175" y="376"/>
                  <a:pt x="175" y="376"/>
                  <a:pt x="175" y="376"/>
                </a:cubicBezTo>
                <a:cubicBezTo>
                  <a:pt x="174" y="376"/>
                  <a:pt x="174" y="376"/>
                  <a:pt x="174" y="376"/>
                </a:cubicBezTo>
                <a:cubicBezTo>
                  <a:pt x="174" y="376"/>
                  <a:pt x="175" y="377"/>
                  <a:pt x="175" y="377"/>
                </a:cubicBezTo>
                <a:cubicBezTo>
                  <a:pt x="183" y="385"/>
                  <a:pt x="187" y="395"/>
                  <a:pt x="187" y="406"/>
                </a:cubicBezTo>
                <a:cubicBezTo>
                  <a:pt x="187" y="417"/>
                  <a:pt x="183" y="427"/>
                  <a:pt x="175" y="434"/>
                </a:cubicBezTo>
                <a:cubicBezTo>
                  <a:pt x="167" y="442"/>
                  <a:pt x="157" y="446"/>
                  <a:pt x="146" y="446"/>
                </a:cubicBezTo>
                <a:cubicBezTo>
                  <a:pt x="135" y="446"/>
                  <a:pt x="125" y="442"/>
                  <a:pt x="117" y="434"/>
                </a:cubicBezTo>
                <a:cubicBezTo>
                  <a:pt x="110" y="427"/>
                  <a:pt x="106" y="417"/>
                  <a:pt x="106" y="406"/>
                </a:cubicBezTo>
                <a:cubicBezTo>
                  <a:pt x="106" y="395"/>
                  <a:pt x="110" y="385"/>
                  <a:pt x="117" y="377"/>
                </a:cubicBezTo>
                <a:cubicBezTo>
                  <a:pt x="118" y="377"/>
                  <a:pt x="118" y="376"/>
                  <a:pt x="118" y="376"/>
                </a:cubicBezTo>
                <a:cubicBezTo>
                  <a:pt x="117" y="376"/>
                  <a:pt x="117" y="376"/>
                  <a:pt x="117" y="376"/>
                </a:cubicBezTo>
                <a:cubicBezTo>
                  <a:pt x="0" y="376"/>
                  <a:pt x="0" y="376"/>
                  <a:pt x="0" y="376"/>
                </a:cubicBezTo>
                <a:cubicBezTo>
                  <a:pt x="0" y="253"/>
                  <a:pt x="0" y="253"/>
                  <a:pt x="0" y="253"/>
                </a:cubicBezTo>
                <a:cubicBezTo>
                  <a:pt x="3" y="253"/>
                  <a:pt x="3" y="253"/>
                  <a:pt x="3" y="253"/>
                </a:cubicBezTo>
                <a:cubicBezTo>
                  <a:pt x="11" y="261"/>
                  <a:pt x="21" y="265"/>
                  <a:pt x="32" y="265"/>
                </a:cubicBezTo>
                <a:cubicBezTo>
                  <a:pt x="43" y="265"/>
                  <a:pt x="53" y="261"/>
                  <a:pt x="61" y="253"/>
                </a:cubicBezTo>
                <a:cubicBezTo>
                  <a:pt x="69" y="245"/>
                  <a:pt x="73" y="236"/>
                  <a:pt x="73" y="224"/>
                </a:cubicBezTo>
                <a:cubicBezTo>
                  <a:pt x="73" y="213"/>
                  <a:pt x="69" y="204"/>
                  <a:pt x="61" y="196"/>
                </a:cubicBezTo>
                <a:cubicBezTo>
                  <a:pt x="53" y="188"/>
                  <a:pt x="43" y="184"/>
                  <a:pt x="32" y="184"/>
                </a:cubicBezTo>
                <a:cubicBezTo>
                  <a:pt x="21" y="184"/>
                  <a:pt x="11" y="188"/>
                  <a:pt x="3" y="196"/>
                </a:cubicBezTo>
                <a:lnTo>
                  <a:pt x="0" y="196"/>
                </a:lnTo>
                <a:close/>
              </a:path>
            </a:pathLst>
          </a:custGeom>
          <a:solidFill>
            <a:schemeClr val="accent3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" name="Freeform 7"/>
          <p:cNvSpPr>
            <a:spLocks/>
          </p:cNvSpPr>
          <p:nvPr/>
        </p:nvSpPr>
        <p:spPr bwMode="auto">
          <a:xfrm>
            <a:off x="4264025" y="2802947"/>
            <a:ext cx="1811338" cy="1497013"/>
          </a:xfrm>
          <a:custGeom>
            <a:avLst/>
            <a:gdLst/>
            <a:ahLst/>
            <a:cxnLst>
              <a:cxn ang="0">
                <a:pos x="75" y="311"/>
              </a:cxn>
              <a:cxn ang="0">
                <a:pos x="75" y="166"/>
              </a:cxn>
              <a:cxn ang="0">
                <a:pos x="70" y="172"/>
              </a:cxn>
              <a:cxn ang="0">
                <a:pos x="41" y="184"/>
              </a:cxn>
              <a:cxn ang="0">
                <a:pos x="12" y="172"/>
              </a:cxn>
              <a:cxn ang="0">
                <a:pos x="0" y="144"/>
              </a:cxn>
              <a:cxn ang="0">
                <a:pos x="12" y="115"/>
              </a:cxn>
              <a:cxn ang="0">
                <a:pos x="41" y="103"/>
              </a:cxn>
              <a:cxn ang="0">
                <a:pos x="70" y="115"/>
              </a:cxn>
              <a:cxn ang="0">
                <a:pos x="75" y="121"/>
              </a:cxn>
              <a:cxn ang="0">
                <a:pos x="75" y="0"/>
              </a:cxn>
              <a:cxn ang="0">
                <a:pos x="192" y="0"/>
              </a:cxn>
              <a:cxn ang="0">
                <a:pos x="192" y="1"/>
              </a:cxn>
              <a:cxn ang="0">
                <a:pos x="181" y="30"/>
              </a:cxn>
              <a:cxn ang="0">
                <a:pos x="192" y="58"/>
              </a:cxn>
              <a:cxn ang="0">
                <a:pos x="221" y="70"/>
              </a:cxn>
              <a:cxn ang="0">
                <a:pos x="250" y="58"/>
              </a:cxn>
              <a:cxn ang="0">
                <a:pos x="262" y="30"/>
              </a:cxn>
              <a:cxn ang="0">
                <a:pos x="250" y="1"/>
              </a:cxn>
              <a:cxn ang="0">
                <a:pos x="250" y="0"/>
              </a:cxn>
              <a:cxn ang="0">
                <a:pos x="389" y="0"/>
              </a:cxn>
              <a:cxn ang="0">
                <a:pos x="388" y="32"/>
              </a:cxn>
              <a:cxn ang="0">
                <a:pos x="450" y="66"/>
              </a:cxn>
              <a:cxn ang="0">
                <a:pos x="436" y="121"/>
              </a:cxn>
              <a:cxn ang="0">
                <a:pos x="363" y="125"/>
              </a:cxn>
              <a:cxn ang="0">
                <a:pos x="329" y="183"/>
              </a:cxn>
              <a:cxn ang="0">
                <a:pos x="366" y="243"/>
              </a:cxn>
              <a:cxn ang="0">
                <a:pos x="344" y="266"/>
              </a:cxn>
              <a:cxn ang="0">
                <a:pos x="322" y="287"/>
              </a:cxn>
              <a:cxn ang="0">
                <a:pos x="260" y="251"/>
              </a:cxn>
              <a:cxn ang="0">
                <a:pos x="203" y="285"/>
              </a:cxn>
              <a:cxn ang="0">
                <a:pos x="203" y="356"/>
              </a:cxn>
              <a:cxn ang="0">
                <a:pos x="145" y="371"/>
              </a:cxn>
              <a:cxn ang="0">
                <a:pos x="108" y="309"/>
              </a:cxn>
              <a:cxn ang="0">
                <a:pos x="76" y="311"/>
              </a:cxn>
              <a:cxn ang="0">
                <a:pos x="75" y="311"/>
              </a:cxn>
            </a:cxnLst>
            <a:rect l="0" t="0" r="r" b="b"/>
            <a:pathLst>
              <a:path w="450" h="371">
                <a:moveTo>
                  <a:pt x="75" y="311"/>
                </a:moveTo>
                <a:cubicBezTo>
                  <a:pt x="75" y="166"/>
                  <a:pt x="75" y="166"/>
                  <a:pt x="75" y="166"/>
                </a:cubicBezTo>
                <a:cubicBezTo>
                  <a:pt x="73" y="168"/>
                  <a:pt x="72" y="170"/>
                  <a:pt x="70" y="172"/>
                </a:cubicBezTo>
                <a:cubicBezTo>
                  <a:pt x="62" y="180"/>
                  <a:pt x="52" y="184"/>
                  <a:pt x="41" y="184"/>
                </a:cubicBezTo>
                <a:cubicBezTo>
                  <a:pt x="30" y="184"/>
                  <a:pt x="20" y="180"/>
                  <a:pt x="12" y="172"/>
                </a:cubicBezTo>
                <a:cubicBezTo>
                  <a:pt x="4" y="165"/>
                  <a:pt x="0" y="155"/>
                  <a:pt x="0" y="144"/>
                </a:cubicBezTo>
                <a:cubicBezTo>
                  <a:pt x="0" y="133"/>
                  <a:pt x="4" y="123"/>
                  <a:pt x="12" y="115"/>
                </a:cubicBezTo>
                <a:cubicBezTo>
                  <a:pt x="20" y="107"/>
                  <a:pt x="30" y="103"/>
                  <a:pt x="41" y="103"/>
                </a:cubicBezTo>
                <a:cubicBezTo>
                  <a:pt x="52" y="103"/>
                  <a:pt x="62" y="107"/>
                  <a:pt x="70" y="115"/>
                </a:cubicBezTo>
                <a:cubicBezTo>
                  <a:pt x="72" y="117"/>
                  <a:pt x="73" y="119"/>
                  <a:pt x="75" y="121"/>
                </a:cubicBezTo>
                <a:cubicBezTo>
                  <a:pt x="75" y="0"/>
                  <a:pt x="75" y="0"/>
                  <a:pt x="75" y="0"/>
                </a:cubicBezTo>
                <a:cubicBezTo>
                  <a:pt x="192" y="0"/>
                  <a:pt x="192" y="0"/>
                  <a:pt x="192" y="0"/>
                </a:cubicBezTo>
                <a:cubicBezTo>
                  <a:pt x="192" y="1"/>
                  <a:pt x="192" y="1"/>
                  <a:pt x="192" y="1"/>
                </a:cubicBezTo>
                <a:cubicBezTo>
                  <a:pt x="185" y="9"/>
                  <a:pt x="181" y="19"/>
                  <a:pt x="181" y="30"/>
                </a:cubicBezTo>
                <a:cubicBezTo>
                  <a:pt x="181" y="41"/>
                  <a:pt x="185" y="51"/>
                  <a:pt x="192" y="58"/>
                </a:cubicBezTo>
                <a:cubicBezTo>
                  <a:pt x="200" y="66"/>
                  <a:pt x="210" y="70"/>
                  <a:pt x="221" y="70"/>
                </a:cubicBezTo>
                <a:cubicBezTo>
                  <a:pt x="232" y="70"/>
                  <a:pt x="242" y="66"/>
                  <a:pt x="250" y="58"/>
                </a:cubicBezTo>
                <a:cubicBezTo>
                  <a:pt x="258" y="51"/>
                  <a:pt x="262" y="41"/>
                  <a:pt x="262" y="30"/>
                </a:cubicBezTo>
                <a:cubicBezTo>
                  <a:pt x="262" y="19"/>
                  <a:pt x="258" y="9"/>
                  <a:pt x="250" y="1"/>
                </a:cubicBezTo>
                <a:cubicBezTo>
                  <a:pt x="250" y="0"/>
                  <a:pt x="250" y="0"/>
                  <a:pt x="250" y="0"/>
                </a:cubicBezTo>
                <a:cubicBezTo>
                  <a:pt x="389" y="0"/>
                  <a:pt x="389" y="0"/>
                  <a:pt x="389" y="0"/>
                </a:cubicBezTo>
                <a:cubicBezTo>
                  <a:pt x="389" y="11"/>
                  <a:pt x="389" y="22"/>
                  <a:pt x="388" y="32"/>
                </a:cubicBezTo>
                <a:cubicBezTo>
                  <a:pt x="450" y="66"/>
                  <a:pt x="450" y="66"/>
                  <a:pt x="450" y="66"/>
                </a:cubicBezTo>
                <a:cubicBezTo>
                  <a:pt x="446" y="85"/>
                  <a:pt x="442" y="103"/>
                  <a:pt x="436" y="121"/>
                </a:cubicBezTo>
                <a:cubicBezTo>
                  <a:pt x="363" y="125"/>
                  <a:pt x="363" y="125"/>
                  <a:pt x="363" y="125"/>
                </a:cubicBezTo>
                <a:cubicBezTo>
                  <a:pt x="354" y="145"/>
                  <a:pt x="343" y="164"/>
                  <a:pt x="329" y="183"/>
                </a:cubicBezTo>
                <a:cubicBezTo>
                  <a:pt x="366" y="243"/>
                  <a:pt x="366" y="243"/>
                  <a:pt x="366" y="243"/>
                </a:cubicBezTo>
                <a:cubicBezTo>
                  <a:pt x="359" y="251"/>
                  <a:pt x="352" y="258"/>
                  <a:pt x="344" y="266"/>
                </a:cubicBezTo>
                <a:cubicBezTo>
                  <a:pt x="337" y="273"/>
                  <a:pt x="329" y="280"/>
                  <a:pt x="322" y="287"/>
                </a:cubicBezTo>
                <a:cubicBezTo>
                  <a:pt x="260" y="251"/>
                  <a:pt x="260" y="251"/>
                  <a:pt x="260" y="251"/>
                </a:cubicBezTo>
                <a:cubicBezTo>
                  <a:pt x="242" y="265"/>
                  <a:pt x="223" y="276"/>
                  <a:pt x="203" y="285"/>
                </a:cubicBezTo>
                <a:cubicBezTo>
                  <a:pt x="203" y="356"/>
                  <a:pt x="203" y="356"/>
                  <a:pt x="203" y="356"/>
                </a:cubicBezTo>
                <a:cubicBezTo>
                  <a:pt x="184" y="363"/>
                  <a:pt x="165" y="368"/>
                  <a:pt x="145" y="371"/>
                </a:cubicBezTo>
                <a:cubicBezTo>
                  <a:pt x="108" y="309"/>
                  <a:pt x="108" y="309"/>
                  <a:pt x="108" y="309"/>
                </a:cubicBezTo>
                <a:cubicBezTo>
                  <a:pt x="98" y="310"/>
                  <a:pt x="87" y="311"/>
                  <a:pt x="76" y="311"/>
                </a:cubicBezTo>
                <a:cubicBezTo>
                  <a:pt x="76" y="311"/>
                  <a:pt x="75" y="311"/>
                  <a:pt x="75" y="311"/>
                </a:cubicBezTo>
                <a:close/>
              </a:path>
            </a:pathLst>
          </a:custGeom>
          <a:solidFill>
            <a:schemeClr val="accent6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" name="Freeform 8"/>
          <p:cNvSpPr>
            <a:spLocks/>
          </p:cNvSpPr>
          <p:nvPr/>
        </p:nvSpPr>
        <p:spPr bwMode="auto">
          <a:xfrm>
            <a:off x="3068638" y="2496560"/>
            <a:ext cx="1497013" cy="1798638"/>
          </a:xfrm>
          <a:custGeom>
            <a:avLst/>
            <a:gdLst/>
            <a:ahLst/>
            <a:cxnLst>
              <a:cxn ang="0">
                <a:pos x="61" y="76"/>
              </a:cxn>
              <a:cxn ang="0">
                <a:pos x="200" y="76"/>
              </a:cxn>
              <a:cxn ang="0">
                <a:pos x="191" y="69"/>
              </a:cxn>
              <a:cxn ang="0">
                <a:pos x="179" y="41"/>
              </a:cxn>
              <a:cxn ang="0">
                <a:pos x="191" y="12"/>
              </a:cxn>
              <a:cxn ang="0">
                <a:pos x="220" y="0"/>
              </a:cxn>
              <a:cxn ang="0">
                <a:pos x="248" y="12"/>
              </a:cxn>
              <a:cxn ang="0">
                <a:pos x="260" y="41"/>
              </a:cxn>
              <a:cxn ang="0">
                <a:pos x="248" y="69"/>
              </a:cxn>
              <a:cxn ang="0">
                <a:pos x="239" y="76"/>
              </a:cxn>
              <a:cxn ang="0">
                <a:pos x="372" y="76"/>
              </a:cxn>
              <a:cxn ang="0">
                <a:pos x="372" y="197"/>
              </a:cxn>
              <a:cxn ang="0">
                <a:pos x="367" y="191"/>
              </a:cxn>
              <a:cxn ang="0">
                <a:pos x="338" y="179"/>
              </a:cxn>
              <a:cxn ang="0">
                <a:pos x="309" y="191"/>
              </a:cxn>
              <a:cxn ang="0">
                <a:pos x="297" y="220"/>
              </a:cxn>
              <a:cxn ang="0">
                <a:pos x="309" y="248"/>
              </a:cxn>
              <a:cxn ang="0">
                <a:pos x="338" y="260"/>
              </a:cxn>
              <a:cxn ang="0">
                <a:pos x="367" y="248"/>
              </a:cxn>
              <a:cxn ang="0">
                <a:pos x="372" y="242"/>
              </a:cxn>
              <a:cxn ang="0">
                <a:pos x="372" y="387"/>
              </a:cxn>
              <a:cxn ang="0">
                <a:pos x="340" y="385"/>
              </a:cxn>
              <a:cxn ang="0">
                <a:pos x="302" y="446"/>
              </a:cxn>
              <a:cxn ang="0">
                <a:pos x="242" y="430"/>
              </a:cxn>
              <a:cxn ang="0">
                <a:pos x="247" y="361"/>
              </a:cxn>
              <a:cxn ang="0">
                <a:pos x="184" y="323"/>
              </a:cxn>
              <a:cxn ang="0">
                <a:pos x="129" y="363"/>
              </a:cxn>
              <a:cxn ang="0">
                <a:pos x="106" y="342"/>
              </a:cxn>
              <a:cxn ang="0">
                <a:pos x="82" y="316"/>
              </a:cxn>
              <a:cxn ang="0">
                <a:pos x="118" y="254"/>
              </a:cxn>
              <a:cxn ang="0">
                <a:pos x="86" y="199"/>
              </a:cxn>
              <a:cxn ang="0">
                <a:pos x="15" y="199"/>
              </a:cxn>
              <a:cxn ang="0">
                <a:pos x="0" y="141"/>
              </a:cxn>
              <a:cxn ang="0">
                <a:pos x="62" y="104"/>
              </a:cxn>
              <a:cxn ang="0">
                <a:pos x="61" y="84"/>
              </a:cxn>
              <a:cxn ang="0">
                <a:pos x="61" y="76"/>
              </a:cxn>
            </a:cxnLst>
            <a:rect l="0" t="0" r="r" b="b"/>
            <a:pathLst>
              <a:path w="372" h="446">
                <a:moveTo>
                  <a:pt x="61" y="76"/>
                </a:moveTo>
                <a:cubicBezTo>
                  <a:pt x="200" y="76"/>
                  <a:pt x="200" y="76"/>
                  <a:pt x="200" y="76"/>
                </a:cubicBezTo>
                <a:cubicBezTo>
                  <a:pt x="197" y="74"/>
                  <a:pt x="194" y="72"/>
                  <a:pt x="191" y="69"/>
                </a:cubicBezTo>
                <a:cubicBezTo>
                  <a:pt x="183" y="61"/>
                  <a:pt x="179" y="52"/>
                  <a:pt x="179" y="41"/>
                </a:cubicBezTo>
                <a:cubicBezTo>
                  <a:pt x="179" y="29"/>
                  <a:pt x="183" y="20"/>
                  <a:pt x="191" y="12"/>
                </a:cubicBezTo>
                <a:cubicBezTo>
                  <a:pt x="199" y="4"/>
                  <a:pt x="209" y="0"/>
                  <a:pt x="220" y="0"/>
                </a:cubicBezTo>
                <a:cubicBezTo>
                  <a:pt x="231" y="0"/>
                  <a:pt x="241" y="4"/>
                  <a:pt x="248" y="12"/>
                </a:cubicBezTo>
                <a:cubicBezTo>
                  <a:pt x="256" y="20"/>
                  <a:pt x="260" y="29"/>
                  <a:pt x="260" y="41"/>
                </a:cubicBezTo>
                <a:cubicBezTo>
                  <a:pt x="260" y="52"/>
                  <a:pt x="256" y="61"/>
                  <a:pt x="248" y="69"/>
                </a:cubicBezTo>
                <a:cubicBezTo>
                  <a:pt x="246" y="72"/>
                  <a:pt x="243" y="74"/>
                  <a:pt x="239" y="76"/>
                </a:cubicBezTo>
                <a:cubicBezTo>
                  <a:pt x="372" y="76"/>
                  <a:pt x="372" y="76"/>
                  <a:pt x="372" y="76"/>
                </a:cubicBezTo>
                <a:cubicBezTo>
                  <a:pt x="372" y="197"/>
                  <a:pt x="372" y="197"/>
                  <a:pt x="372" y="197"/>
                </a:cubicBezTo>
                <a:cubicBezTo>
                  <a:pt x="370" y="195"/>
                  <a:pt x="369" y="193"/>
                  <a:pt x="367" y="191"/>
                </a:cubicBezTo>
                <a:cubicBezTo>
                  <a:pt x="359" y="183"/>
                  <a:pt x="349" y="179"/>
                  <a:pt x="338" y="179"/>
                </a:cubicBezTo>
                <a:cubicBezTo>
                  <a:pt x="327" y="179"/>
                  <a:pt x="317" y="183"/>
                  <a:pt x="309" y="191"/>
                </a:cubicBezTo>
                <a:cubicBezTo>
                  <a:pt x="301" y="199"/>
                  <a:pt x="297" y="209"/>
                  <a:pt x="297" y="220"/>
                </a:cubicBezTo>
                <a:cubicBezTo>
                  <a:pt x="297" y="231"/>
                  <a:pt x="301" y="241"/>
                  <a:pt x="309" y="248"/>
                </a:cubicBezTo>
                <a:cubicBezTo>
                  <a:pt x="317" y="256"/>
                  <a:pt x="327" y="260"/>
                  <a:pt x="338" y="260"/>
                </a:cubicBezTo>
                <a:cubicBezTo>
                  <a:pt x="349" y="260"/>
                  <a:pt x="359" y="256"/>
                  <a:pt x="367" y="248"/>
                </a:cubicBezTo>
                <a:cubicBezTo>
                  <a:pt x="369" y="246"/>
                  <a:pt x="370" y="244"/>
                  <a:pt x="372" y="242"/>
                </a:cubicBezTo>
                <a:cubicBezTo>
                  <a:pt x="372" y="387"/>
                  <a:pt x="372" y="387"/>
                  <a:pt x="372" y="387"/>
                </a:cubicBezTo>
                <a:cubicBezTo>
                  <a:pt x="361" y="387"/>
                  <a:pt x="351" y="386"/>
                  <a:pt x="340" y="385"/>
                </a:cubicBezTo>
                <a:cubicBezTo>
                  <a:pt x="302" y="446"/>
                  <a:pt x="302" y="446"/>
                  <a:pt x="302" y="446"/>
                </a:cubicBezTo>
                <a:cubicBezTo>
                  <a:pt x="281" y="443"/>
                  <a:pt x="261" y="437"/>
                  <a:pt x="242" y="430"/>
                </a:cubicBezTo>
                <a:cubicBezTo>
                  <a:pt x="247" y="361"/>
                  <a:pt x="247" y="361"/>
                  <a:pt x="247" y="361"/>
                </a:cubicBezTo>
                <a:cubicBezTo>
                  <a:pt x="225" y="351"/>
                  <a:pt x="204" y="338"/>
                  <a:pt x="184" y="323"/>
                </a:cubicBezTo>
                <a:cubicBezTo>
                  <a:pt x="129" y="363"/>
                  <a:pt x="129" y="363"/>
                  <a:pt x="129" y="363"/>
                </a:cubicBezTo>
                <a:cubicBezTo>
                  <a:pt x="121" y="356"/>
                  <a:pt x="113" y="349"/>
                  <a:pt x="106" y="342"/>
                </a:cubicBezTo>
                <a:cubicBezTo>
                  <a:pt x="97" y="333"/>
                  <a:pt x="89" y="325"/>
                  <a:pt x="82" y="316"/>
                </a:cubicBezTo>
                <a:cubicBezTo>
                  <a:pt x="118" y="254"/>
                  <a:pt x="118" y="254"/>
                  <a:pt x="118" y="254"/>
                </a:cubicBezTo>
                <a:cubicBezTo>
                  <a:pt x="105" y="237"/>
                  <a:pt x="94" y="219"/>
                  <a:pt x="86" y="199"/>
                </a:cubicBezTo>
                <a:cubicBezTo>
                  <a:pt x="15" y="199"/>
                  <a:pt x="15" y="199"/>
                  <a:pt x="15" y="199"/>
                </a:cubicBezTo>
                <a:cubicBezTo>
                  <a:pt x="8" y="180"/>
                  <a:pt x="3" y="161"/>
                  <a:pt x="0" y="141"/>
                </a:cubicBezTo>
                <a:cubicBezTo>
                  <a:pt x="62" y="104"/>
                  <a:pt x="62" y="104"/>
                  <a:pt x="62" y="104"/>
                </a:cubicBezTo>
                <a:cubicBezTo>
                  <a:pt x="62" y="98"/>
                  <a:pt x="61" y="91"/>
                  <a:pt x="61" y="84"/>
                </a:cubicBezTo>
                <a:lnTo>
                  <a:pt x="61" y="76"/>
                </a:lnTo>
                <a:close/>
              </a:path>
            </a:pathLst>
          </a:custGeom>
          <a:solidFill>
            <a:schemeClr val="accent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9" name="Freeform 31"/>
          <p:cNvSpPr/>
          <p:nvPr/>
        </p:nvSpPr>
        <p:spPr>
          <a:xfrm>
            <a:off x="5794317" y="1431456"/>
            <a:ext cx="149224" cy="149224"/>
          </a:xfrm>
          <a:custGeom>
            <a:avLst/>
            <a:gdLst>
              <a:gd name="connsiteX0" fmla="*/ 0 w 1068585"/>
              <a:gd name="connsiteY0" fmla="*/ 534293 h 1068585"/>
              <a:gd name="connsiteX1" fmla="*/ 156491 w 1068585"/>
              <a:gd name="connsiteY1" fmla="*/ 156491 h 1068585"/>
              <a:gd name="connsiteX2" fmla="*/ 534294 w 1068585"/>
              <a:gd name="connsiteY2" fmla="*/ 1 h 1068585"/>
              <a:gd name="connsiteX3" fmla="*/ 912096 w 1068585"/>
              <a:gd name="connsiteY3" fmla="*/ 156492 h 1068585"/>
              <a:gd name="connsiteX4" fmla="*/ 1068586 w 1068585"/>
              <a:gd name="connsiteY4" fmla="*/ 534295 h 1068585"/>
              <a:gd name="connsiteX5" fmla="*/ 912095 w 1068585"/>
              <a:gd name="connsiteY5" fmla="*/ 912097 h 1068585"/>
              <a:gd name="connsiteX6" fmla="*/ 534293 w 1068585"/>
              <a:gd name="connsiteY6" fmla="*/ 1068588 h 1068585"/>
              <a:gd name="connsiteX7" fmla="*/ 156491 w 1068585"/>
              <a:gd name="connsiteY7" fmla="*/ 912097 h 1068585"/>
              <a:gd name="connsiteX8" fmla="*/ 1 w 1068585"/>
              <a:gd name="connsiteY8" fmla="*/ 534295 h 1068585"/>
              <a:gd name="connsiteX9" fmla="*/ 0 w 1068585"/>
              <a:gd name="connsiteY9" fmla="*/ 534293 h 106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8585" h="1068585">
                <a:moveTo>
                  <a:pt x="0" y="534293"/>
                </a:moveTo>
                <a:cubicBezTo>
                  <a:pt x="0" y="392590"/>
                  <a:pt x="56292" y="256690"/>
                  <a:pt x="156491" y="156491"/>
                </a:cubicBezTo>
                <a:cubicBezTo>
                  <a:pt x="256691" y="56292"/>
                  <a:pt x="392590" y="1"/>
                  <a:pt x="534294" y="1"/>
                </a:cubicBezTo>
                <a:cubicBezTo>
                  <a:pt x="675997" y="1"/>
                  <a:pt x="811897" y="56293"/>
                  <a:pt x="912096" y="156492"/>
                </a:cubicBezTo>
                <a:cubicBezTo>
                  <a:pt x="1012295" y="256692"/>
                  <a:pt x="1068586" y="392591"/>
                  <a:pt x="1068586" y="534295"/>
                </a:cubicBezTo>
                <a:cubicBezTo>
                  <a:pt x="1068586" y="675998"/>
                  <a:pt x="1012295" y="811898"/>
                  <a:pt x="912095" y="912097"/>
                </a:cubicBezTo>
                <a:cubicBezTo>
                  <a:pt x="811896" y="1012296"/>
                  <a:pt x="675996" y="1068588"/>
                  <a:pt x="534293" y="1068588"/>
                </a:cubicBezTo>
                <a:cubicBezTo>
                  <a:pt x="392590" y="1068588"/>
                  <a:pt x="256690" y="1012296"/>
                  <a:pt x="156491" y="912097"/>
                </a:cubicBezTo>
                <a:cubicBezTo>
                  <a:pt x="56292" y="811898"/>
                  <a:pt x="0" y="675998"/>
                  <a:pt x="1" y="534295"/>
                </a:cubicBezTo>
                <a:cubicBezTo>
                  <a:pt x="1" y="534294"/>
                  <a:pt x="0" y="534294"/>
                  <a:pt x="0" y="53429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4431" tIns="184431" rIns="184431" bIns="184431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200" kern="1200" dirty="0"/>
          </a:p>
        </p:txBody>
      </p:sp>
      <p:sp>
        <p:nvSpPr>
          <p:cNvPr id="40" name="Freeform 33"/>
          <p:cNvSpPr/>
          <p:nvPr/>
        </p:nvSpPr>
        <p:spPr>
          <a:xfrm>
            <a:off x="5794317" y="3994921"/>
            <a:ext cx="149224" cy="149224"/>
          </a:xfrm>
          <a:custGeom>
            <a:avLst/>
            <a:gdLst>
              <a:gd name="connsiteX0" fmla="*/ 0 w 1068585"/>
              <a:gd name="connsiteY0" fmla="*/ 534293 h 1068585"/>
              <a:gd name="connsiteX1" fmla="*/ 156491 w 1068585"/>
              <a:gd name="connsiteY1" fmla="*/ 156491 h 1068585"/>
              <a:gd name="connsiteX2" fmla="*/ 534294 w 1068585"/>
              <a:gd name="connsiteY2" fmla="*/ 1 h 1068585"/>
              <a:gd name="connsiteX3" fmla="*/ 912096 w 1068585"/>
              <a:gd name="connsiteY3" fmla="*/ 156492 h 1068585"/>
              <a:gd name="connsiteX4" fmla="*/ 1068586 w 1068585"/>
              <a:gd name="connsiteY4" fmla="*/ 534295 h 1068585"/>
              <a:gd name="connsiteX5" fmla="*/ 912095 w 1068585"/>
              <a:gd name="connsiteY5" fmla="*/ 912097 h 1068585"/>
              <a:gd name="connsiteX6" fmla="*/ 534293 w 1068585"/>
              <a:gd name="connsiteY6" fmla="*/ 1068588 h 1068585"/>
              <a:gd name="connsiteX7" fmla="*/ 156491 w 1068585"/>
              <a:gd name="connsiteY7" fmla="*/ 912097 h 1068585"/>
              <a:gd name="connsiteX8" fmla="*/ 1 w 1068585"/>
              <a:gd name="connsiteY8" fmla="*/ 534295 h 1068585"/>
              <a:gd name="connsiteX9" fmla="*/ 0 w 1068585"/>
              <a:gd name="connsiteY9" fmla="*/ 534293 h 106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8585" h="1068585">
                <a:moveTo>
                  <a:pt x="0" y="534293"/>
                </a:moveTo>
                <a:cubicBezTo>
                  <a:pt x="0" y="392590"/>
                  <a:pt x="56292" y="256690"/>
                  <a:pt x="156491" y="156491"/>
                </a:cubicBezTo>
                <a:cubicBezTo>
                  <a:pt x="256691" y="56292"/>
                  <a:pt x="392590" y="1"/>
                  <a:pt x="534294" y="1"/>
                </a:cubicBezTo>
                <a:cubicBezTo>
                  <a:pt x="675997" y="1"/>
                  <a:pt x="811897" y="56293"/>
                  <a:pt x="912096" y="156492"/>
                </a:cubicBezTo>
                <a:cubicBezTo>
                  <a:pt x="1012295" y="256692"/>
                  <a:pt x="1068586" y="392591"/>
                  <a:pt x="1068586" y="534295"/>
                </a:cubicBezTo>
                <a:cubicBezTo>
                  <a:pt x="1068586" y="675998"/>
                  <a:pt x="1012295" y="811898"/>
                  <a:pt x="912095" y="912097"/>
                </a:cubicBezTo>
                <a:cubicBezTo>
                  <a:pt x="811896" y="1012296"/>
                  <a:pt x="675996" y="1068588"/>
                  <a:pt x="534293" y="1068588"/>
                </a:cubicBezTo>
                <a:cubicBezTo>
                  <a:pt x="392590" y="1068588"/>
                  <a:pt x="256690" y="1012296"/>
                  <a:pt x="156491" y="912097"/>
                </a:cubicBezTo>
                <a:cubicBezTo>
                  <a:pt x="56292" y="811898"/>
                  <a:pt x="0" y="675998"/>
                  <a:pt x="1" y="534295"/>
                </a:cubicBezTo>
                <a:cubicBezTo>
                  <a:pt x="1" y="534294"/>
                  <a:pt x="0" y="534294"/>
                  <a:pt x="0" y="53429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4431" tIns="184431" rIns="184431" bIns="184431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200" kern="1200" dirty="0"/>
          </a:p>
        </p:txBody>
      </p:sp>
      <p:sp>
        <p:nvSpPr>
          <p:cNvPr id="41" name="Freeform 35"/>
          <p:cNvSpPr/>
          <p:nvPr/>
        </p:nvSpPr>
        <p:spPr>
          <a:xfrm>
            <a:off x="3198488" y="3994921"/>
            <a:ext cx="149224" cy="149224"/>
          </a:xfrm>
          <a:custGeom>
            <a:avLst/>
            <a:gdLst>
              <a:gd name="connsiteX0" fmla="*/ 0 w 1068585"/>
              <a:gd name="connsiteY0" fmla="*/ 534293 h 1068585"/>
              <a:gd name="connsiteX1" fmla="*/ 156491 w 1068585"/>
              <a:gd name="connsiteY1" fmla="*/ 156491 h 1068585"/>
              <a:gd name="connsiteX2" fmla="*/ 534294 w 1068585"/>
              <a:gd name="connsiteY2" fmla="*/ 1 h 1068585"/>
              <a:gd name="connsiteX3" fmla="*/ 912096 w 1068585"/>
              <a:gd name="connsiteY3" fmla="*/ 156492 h 1068585"/>
              <a:gd name="connsiteX4" fmla="*/ 1068586 w 1068585"/>
              <a:gd name="connsiteY4" fmla="*/ 534295 h 1068585"/>
              <a:gd name="connsiteX5" fmla="*/ 912095 w 1068585"/>
              <a:gd name="connsiteY5" fmla="*/ 912097 h 1068585"/>
              <a:gd name="connsiteX6" fmla="*/ 534293 w 1068585"/>
              <a:gd name="connsiteY6" fmla="*/ 1068588 h 1068585"/>
              <a:gd name="connsiteX7" fmla="*/ 156491 w 1068585"/>
              <a:gd name="connsiteY7" fmla="*/ 912097 h 1068585"/>
              <a:gd name="connsiteX8" fmla="*/ 1 w 1068585"/>
              <a:gd name="connsiteY8" fmla="*/ 534295 h 1068585"/>
              <a:gd name="connsiteX9" fmla="*/ 0 w 1068585"/>
              <a:gd name="connsiteY9" fmla="*/ 534293 h 106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8585" h="1068585">
                <a:moveTo>
                  <a:pt x="0" y="534293"/>
                </a:moveTo>
                <a:cubicBezTo>
                  <a:pt x="0" y="392590"/>
                  <a:pt x="56292" y="256690"/>
                  <a:pt x="156491" y="156491"/>
                </a:cubicBezTo>
                <a:cubicBezTo>
                  <a:pt x="256691" y="56292"/>
                  <a:pt x="392590" y="1"/>
                  <a:pt x="534294" y="1"/>
                </a:cubicBezTo>
                <a:cubicBezTo>
                  <a:pt x="675997" y="1"/>
                  <a:pt x="811897" y="56293"/>
                  <a:pt x="912096" y="156492"/>
                </a:cubicBezTo>
                <a:cubicBezTo>
                  <a:pt x="1012295" y="256692"/>
                  <a:pt x="1068586" y="392591"/>
                  <a:pt x="1068586" y="534295"/>
                </a:cubicBezTo>
                <a:cubicBezTo>
                  <a:pt x="1068586" y="675998"/>
                  <a:pt x="1012295" y="811898"/>
                  <a:pt x="912095" y="912097"/>
                </a:cubicBezTo>
                <a:cubicBezTo>
                  <a:pt x="811896" y="1012296"/>
                  <a:pt x="675996" y="1068588"/>
                  <a:pt x="534293" y="1068588"/>
                </a:cubicBezTo>
                <a:cubicBezTo>
                  <a:pt x="392590" y="1068588"/>
                  <a:pt x="256690" y="1012296"/>
                  <a:pt x="156491" y="912097"/>
                </a:cubicBezTo>
                <a:cubicBezTo>
                  <a:pt x="56292" y="811898"/>
                  <a:pt x="0" y="675998"/>
                  <a:pt x="1" y="534295"/>
                </a:cubicBezTo>
                <a:cubicBezTo>
                  <a:pt x="1" y="534294"/>
                  <a:pt x="0" y="534294"/>
                  <a:pt x="0" y="5342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4431" tIns="184431" rIns="184431" bIns="184431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200" kern="1200" dirty="0"/>
          </a:p>
        </p:txBody>
      </p:sp>
      <p:sp>
        <p:nvSpPr>
          <p:cNvPr id="42" name="Freeform 37"/>
          <p:cNvSpPr/>
          <p:nvPr/>
        </p:nvSpPr>
        <p:spPr>
          <a:xfrm>
            <a:off x="3198488" y="1431456"/>
            <a:ext cx="149224" cy="149224"/>
          </a:xfrm>
          <a:custGeom>
            <a:avLst/>
            <a:gdLst>
              <a:gd name="connsiteX0" fmla="*/ 0 w 1068585"/>
              <a:gd name="connsiteY0" fmla="*/ 534293 h 1068585"/>
              <a:gd name="connsiteX1" fmla="*/ 156491 w 1068585"/>
              <a:gd name="connsiteY1" fmla="*/ 156491 h 1068585"/>
              <a:gd name="connsiteX2" fmla="*/ 534294 w 1068585"/>
              <a:gd name="connsiteY2" fmla="*/ 1 h 1068585"/>
              <a:gd name="connsiteX3" fmla="*/ 912096 w 1068585"/>
              <a:gd name="connsiteY3" fmla="*/ 156492 h 1068585"/>
              <a:gd name="connsiteX4" fmla="*/ 1068586 w 1068585"/>
              <a:gd name="connsiteY4" fmla="*/ 534295 h 1068585"/>
              <a:gd name="connsiteX5" fmla="*/ 912095 w 1068585"/>
              <a:gd name="connsiteY5" fmla="*/ 912097 h 1068585"/>
              <a:gd name="connsiteX6" fmla="*/ 534293 w 1068585"/>
              <a:gd name="connsiteY6" fmla="*/ 1068588 h 1068585"/>
              <a:gd name="connsiteX7" fmla="*/ 156491 w 1068585"/>
              <a:gd name="connsiteY7" fmla="*/ 912097 h 1068585"/>
              <a:gd name="connsiteX8" fmla="*/ 1 w 1068585"/>
              <a:gd name="connsiteY8" fmla="*/ 534295 h 1068585"/>
              <a:gd name="connsiteX9" fmla="*/ 0 w 1068585"/>
              <a:gd name="connsiteY9" fmla="*/ 534293 h 106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8585" h="1068585">
                <a:moveTo>
                  <a:pt x="0" y="534293"/>
                </a:moveTo>
                <a:cubicBezTo>
                  <a:pt x="0" y="392590"/>
                  <a:pt x="56292" y="256690"/>
                  <a:pt x="156491" y="156491"/>
                </a:cubicBezTo>
                <a:cubicBezTo>
                  <a:pt x="256691" y="56292"/>
                  <a:pt x="392590" y="1"/>
                  <a:pt x="534294" y="1"/>
                </a:cubicBezTo>
                <a:cubicBezTo>
                  <a:pt x="675997" y="1"/>
                  <a:pt x="811897" y="56293"/>
                  <a:pt x="912096" y="156492"/>
                </a:cubicBezTo>
                <a:cubicBezTo>
                  <a:pt x="1012295" y="256692"/>
                  <a:pt x="1068586" y="392591"/>
                  <a:pt x="1068586" y="534295"/>
                </a:cubicBezTo>
                <a:cubicBezTo>
                  <a:pt x="1068586" y="675998"/>
                  <a:pt x="1012295" y="811898"/>
                  <a:pt x="912095" y="912097"/>
                </a:cubicBezTo>
                <a:cubicBezTo>
                  <a:pt x="811896" y="1012296"/>
                  <a:pt x="675996" y="1068588"/>
                  <a:pt x="534293" y="1068588"/>
                </a:cubicBezTo>
                <a:cubicBezTo>
                  <a:pt x="392590" y="1068588"/>
                  <a:pt x="256690" y="1012296"/>
                  <a:pt x="156491" y="912097"/>
                </a:cubicBezTo>
                <a:cubicBezTo>
                  <a:pt x="56292" y="811898"/>
                  <a:pt x="0" y="675998"/>
                  <a:pt x="1" y="534295"/>
                </a:cubicBezTo>
                <a:cubicBezTo>
                  <a:pt x="1" y="534294"/>
                  <a:pt x="0" y="534294"/>
                  <a:pt x="0" y="53429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4431" tIns="184431" rIns="184431" bIns="184431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200" kern="1200" dirty="0"/>
          </a:p>
        </p:txBody>
      </p:sp>
      <p:sp>
        <p:nvSpPr>
          <p:cNvPr id="44" name="Freeform 154"/>
          <p:cNvSpPr>
            <a:spLocks noEditPoints="1"/>
          </p:cNvSpPr>
          <p:nvPr/>
        </p:nvSpPr>
        <p:spPr bwMode="auto">
          <a:xfrm>
            <a:off x="4975249" y="1995680"/>
            <a:ext cx="393965" cy="425831"/>
          </a:xfrm>
          <a:custGeom>
            <a:avLst/>
            <a:gdLst/>
            <a:ahLst/>
            <a:cxnLst>
              <a:cxn ang="0">
                <a:pos x="58" y="58"/>
              </a:cxn>
              <a:cxn ang="0">
                <a:pos x="41" y="58"/>
              </a:cxn>
              <a:cxn ang="0">
                <a:pos x="31" y="68"/>
              </a:cxn>
              <a:cxn ang="0">
                <a:pos x="22" y="58"/>
              </a:cxn>
              <a:cxn ang="0">
                <a:pos x="5" y="58"/>
              </a:cxn>
              <a:cxn ang="0">
                <a:pos x="0" y="53"/>
              </a:cxn>
              <a:cxn ang="0">
                <a:pos x="12" y="22"/>
              </a:cxn>
              <a:cxn ang="0">
                <a:pos x="28" y="5"/>
              </a:cxn>
              <a:cxn ang="0">
                <a:pos x="28" y="3"/>
              </a:cxn>
              <a:cxn ang="0">
                <a:pos x="31" y="0"/>
              </a:cxn>
              <a:cxn ang="0">
                <a:pos x="35" y="3"/>
              </a:cxn>
              <a:cxn ang="0">
                <a:pos x="35" y="5"/>
              </a:cxn>
              <a:cxn ang="0">
                <a:pos x="51" y="22"/>
              </a:cxn>
              <a:cxn ang="0">
                <a:pos x="63" y="53"/>
              </a:cxn>
              <a:cxn ang="0">
                <a:pos x="58" y="58"/>
              </a:cxn>
              <a:cxn ang="0">
                <a:pos x="31" y="63"/>
              </a:cxn>
              <a:cxn ang="0">
                <a:pos x="26" y="58"/>
              </a:cxn>
              <a:cxn ang="0">
                <a:pos x="25" y="57"/>
              </a:cxn>
              <a:cxn ang="0">
                <a:pos x="25" y="58"/>
              </a:cxn>
              <a:cxn ang="0">
                <a:pos x="31" y="65"/>
              </a:cxn>
              <a:cxn ang="0">
                <a:pos x="32" y="64"/>
              </a:cxn>
              <a:cxn ang="0">
                <a:pos x="31" y="63"/>
              </a:cxn>
            </a:cxnLst>
            <a:rect l="0" t="0" r="r" b="b"/>
            <a:pathLst>
              <a:path w="63" h="68">
                <a:moveTo>
                  <a:pt x="58" y="58"/>
                </a:moveTo>
                <a:cubicBezTo>
                  <a:pt x="41" y="58"/>
                  <a:pt x="41" y="58"/>
                  <a:pt x="41" y="58"/>
                </a:cubicBezTo>
                <a:cubicBezTo>
                  <a:pt x="41" y="63"/>
                  <a:pt x="37" y="68"/>
                  <a:pt x="31" y="68"/>
                </a:cubicBezTo>
                <a:cubicBezTo>
                  <a:pt x="26" y="68"/>
                  <a:pt x="22" y="63"/>
                  <a:pt x="22" y="58"/>
                </a:cubicBezTo>
                <a:cubicBezTo>
                  <a:pt x="5" y="58"/>
                  <a:pt x="5" y="58"/>
                  <a:pt x="5" y="58"/>
                </a:cubicBezTo>
                <a:cubicBezTo>
                  <a:pt x="2" y="58"/>
                  <a:pt x="0" y="56"/>
                  <a:pt x="0" y="53"/>
                </a:cubicBezTo>
                <a:cubicBezTo>
                  <a:pt x="5" y="48"/>
                  <a:pt x="12" y="40"/>
                  <a:pt x="12" y="22"/>
                </a:cubicBezTo>
                <a:cubicBezTo>
                  <a:pt x="12" y="14"/>
                  <a:pt x="18" y="6"/>
                  <a:pt x="28" y="5"/>
                </a:cubicBezTo>
                <a:cubicBezTo>
                  <a:pt x="28" y="4"/>
                  <a:pt x="28" y="4"/>
                  <a:pt x="28" y="3"/>
                </a:cubicBezTo>
                <a:cubicBezTo>
                  <a:pt x="28" y="1"/>
                  <a:pt x="29" y="0"/>
                  <a:pt x="31" y="0"/>
                </a:cubicBezTo>
                <a:cubicBezTo>
                  <a:pt x="33" y="0"/>
                  <a:pt x="35" y="1"/>
                  <a:pt x="35" y="3"/>
                </a:cubicBezTo>
                <a:cubicBezTo>
                  <a:pt x="35" y="4"/>
                  <a:pt x="35" y="4"/>
                  <a:pt x="35" y="5"/>
                </a:cubicBezTo>
                <a:cubicBezTo>
                  <a:pt x="45" y="6"/>
                  <a:pt x="51" y="14"/>
                  <a:pt x="51" y="22"/>
                </a:cubicBezTo>
                <a:cubicBezTo>
                  <a:pt x="51" y="40"/>
                  <a:pt x="57" y="48"/>
                  <a:pt x="63" y="53"/>
                </a:cubicBezTo>
                <a:cubicBezTo>
                  <a:pt x="63" y="56"/>
                  <a:pt x="61" y="58"/>
                  <a:pt x="58" y="58"/>
                </a:cubicBezTo>
                <a:close/>
                <a:moveTo>
                  <a:pt x="31" y="63"/>
                </a:moveTo>
                <a:cubicBezTo>
                  <a:pt x="28" y="63"/>
                  <a:pt x="26" y="61"/>
                  <a:pt x="26" y="58"/>
                </a:cubicBezTo>
                <a:cubicBezTo>
                  <a:pt x="26" y="58"/>
                  <a:pt x="26" y="57"/>
                  <a:pt x="25" y="57"/>
                </a:cubicBezTo>
                <a:cubicBezTo>
                  <a:pt x="25" y="57"/>
                  <a:pt x="25" y="58"/>
                  <a:pt x="25" y="58"/>
                </a:cubicBezTo>
                <a:cubicBezTo>
                  <a:pt x="25" y="62"/>
                  <a:pt x="28" y="65"/>
                  <a:pt x="31" y="65"/>
                </a:cubicBezTo>
                <a:cubicBezTo>
                  <a:pt x="32" y="65"/>
                  <a:pt x="32" y="64"/>
                  <a:pt x="32" y="64"/>
                </a:cubicBezTo>
                <a:cubicBezTo>
                  <a:pt x="32" y="64"/>
                  <a:pt x="32" y="63"/>
                  <a:pt x="31" y="6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" name="Rectangle 44"/>
          <p:cNvSpPr/>
          <p:nvPr/>
        </p:nvSpPr>
        <p:spPr>
          <a:xfrm>
            <a:off x="6182352" y="3151307"/>
            <a:ext cx="259228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200" b="1" dirty="0" smtClean="0">
                <a:solidFill>
                  <a:schemeClr val="accent6"/>
                </a:solidFill>
              </a:rPr>
              <a:t>Актуализация действующих стандартов</a:t>
            </a:r>
            <a:endParaRPr lang="en-US" sz="1200" b="1" dirty="0">
              <a:solidFill>
                <a:schemeClr val="accent6"/>
              </a:solidFill>
            </a:endParaRPr>
          </a:p>
        </p:txBody>
      </p:sp>
      <p:sp>
        <p:nvSpPr>
          <p:cNvPr id="52" name="Rectangle 47"/>
          <p:cNvSpPr/>
          <p:nvPr/>
        </p:nvSpPr>
        <p:spPr>
          <a:xfrm>
            <a:off x="5487464" y="952070"/>
            <a:ext cx="3651525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200" b="1" dirty="0">
                <a:solidFill>
                  <a:schemeClr val="accent3"/>
                </a:solidFill>
              </a:rPr>
              <a:t>Учет </a:t>
            </a:r>
            <a:r>
              <a:rPr lang="ru-RU" sz="1200" b="1" dirty="0" smtClean="0">
                <a:solidFill>
                  <a:schemeClr val="accent3"/>
                </a:solidFill>
              </a:rPr>
              <a:t>потребностей предприятий</a:t>
            </a:r>
            <a:r>
              <a:rPr lang="ru-RU" sz="1200" b="1" dirty="0">
                <a:solidFill>
                  <a:schemeClr val="accent3"/>
                </a:solidFill>
              </a:rPr>
              <a:t/>
            </a:r>
            <a:br>
              <a:rPr lang="ru-RU" sz="1200" b="1" dirty="0">
                <a:solidFill>
                  <a:schemeClr val="accent3"/>
                </a:solidFill>
              </a:rPr>
            </a:br>
            <a:r>
              <a:rPr lang="ru-RU" sz="1200" b="1" dirty="0">
                <a:solidFill>
                  <a:schemeClr val="accent3"/>
                </a:solidFill>
              </a:rPr>
              <a:t>промышленности в </a:t>
            </a:r>
            <a:r>
              <a:rPr lang="ru-RU" sz="1200" b="1" dirty="0" smtClean="0">
                <a:solidFill>
                  <a:schemeClr val="accent3"/>
                </a:solidFill>
              </a:rPr>
              <a:t>нормативном обеспечении</a:t>
            </a:r>
            <a:endParaRPr lang="en-US" sz="1200" b="1" dirty="0">
              <a:solidFill>
                <a:schemeClr val="accent3"/>
              </a:solidFill>
            </a:endParaRPr>
          </a:p>
          <a:p>
            <a:pPr algn="r"/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55" name="Rectangle 50"/>
          <p:cNvSpPr/>
          <p:nvPr/>
        </p:nvSpPr>
        <p:spPr>
          <a:xfrm>
            <a:off x="395536" y="1095586"/>
            <a:ext cx="287756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200" b="1" dirty="0">
                <a:solidFill>
                  <a:schemeClr val="accent2"/>
                </a:solidFill>
              </a:rPr>
              <a:t>Систематизация нормативной базы</a:t>
            </a:r>
          </a:p>
        </p:txBody>
      </p:sp>
      <p:sp>
        <p:nvSpPr>
          <p:cNvPr id="58" name="Rectangle 53"/>
          <p:cNvSpPr/>
          <p:nvPr/>
        </p:nvSpPr>
        <p:spPr>
          <a:xfrm>
            <a:off x="367695" y="3078368"/>
            <a:ext cx="265454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914400">
              <a:spcBef>
                <a:spcPct val="20000"/>
              </a:spcBef>
              <a:defRPr/>
            </a:pP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Гармонизация с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работами</a:t>
            </a:r>
            <a:b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военной стандартизации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95536" y="1407425"/>
            <a:ext cx="27363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1000" dirty="0"/>
              <a:t>Формирование и ведение рациональной структуры национальных стандартов ЕСКД, </a:t>
            </a:r>
            <a:r>
              <a:rPr lang="ru-RU" sz="1000" dirty="0" smtClean="0"/>
              <a:t>ЕСТД</a:t>
            </a:r>
            <a:r>
              <a:rPr lang="ru-RU" sz="1000" dirty="0"/>
              <a:t> </a:t>
            </a:r>
            <a:r>
              <a:rPr lang="ru-RU" sz="1000" dirty="0" smtClean="0"/>
              <a:t>и </a:t>
            </a:r>
            <a:r>
              <a:rPr lang="ru-RU" sz="1000" dirty="0"/>
              <a:t>связей между </a:t>
            </a:r>
            <a:r>
              <a:rPr lang="ru-RU" sz="1000" dirty="0" smtClean="0"/>
              <a:t>ними</a:t>
            </a:r>
          </a:p>
          <a:p>
            <a:pPr marL="171450" indent="-171450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1000" dirty="0"/>
              <a:t>Формирование единой терминологии </a:t>
            </a:r>
          </a:p>
          <a:p>
            <a:pPr marL="171450" lvl="0" indent="-171450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1000" dirty="0" smtClean="0"/>
              <a:t>Обеспечение </a:t>
            </a:r>
            <a:r>
              <a:rPr lang="ru-RU" sz="1000" dirty="0"/>
              <a:t>преемственности со стандартами МГС и плавного перехода к национальным стандартам</a:t>
            </a:r>
            <a:endParaRPr lang="en-US" sz="10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6037362" y="1375070"/>
            <a:ext cx="29271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1000" dirty="0" smtClean="0"/>
              <a:t>Разработка и актуализация стандартов на основные требования и правила</a:t>
            </a:r>
          </a:p>
          <a:p>
            <a:pPr marL="171450" indent="-171450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1000" dirty="0" smtClean="0"/>
              <a:t>Придание различным видам ЭКД статуса отчетных результатов работ на разных этапах и стадиях</a:t>
            </a:r>
          </a:p>
          <a:p>
            <a:pPr marL="171450" indent="-171450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1000" dirty="0" smtClean="0"/>
              <a:t>Расширение </a:t>
            </a:r>
            <a:r>
              <a:rPr lang="ru-RU" sz="1000" dirty="0"/>
              <a:t>применения цифровых технологий в процессах жизненного цикла </a:t>
            </a:r>
            <a:r>
              <a:rPr lang="ru-RU" sz="1000" dirty="0" smtClean="0"/>
              <a:t>продукции</a:t>
            </a:r>
            <a:endParaRPr lang="ru-RU" sz="10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373215" y="3505530"/>
            <a:ext cx="2974497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1000" dirty="0" smtClean="0"/>
              <a:t>Устранение расхождений между </a:t>
            </a:r>
            <a:r>
              <a:rPr lang="ru-RU" sz="1000" dirty="0"/>
              <a:t>новыми </a:t>
            </a:r>
            <a:r>
              <a:rPr lang="ru-RU" sz="1000" dirty="0" smtClean="0"/>
              <a:t>государственными военными стандартами и стандартами ЕСКД, ЕСТД</a:t>
            </a:r>
          </a:p>
          <a:p>
            <a:pPr marL="171450" lvl="0" indent="-171450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1000" dirty="0" smtClean="0"/>
              <a:t>Включение </a:t>
            </a:r>
            <a:r>
              <a:rPr lang="ru-RU" sz="1000" dirty="0"/>
              <a:t>разрабатываемых и актуализируемых стандартов в «Сводный перечень ДСОП</a:t>
            </a:r>
            <a:r>
              <a:rPr lang="ru-RU" sz="1000" dirty="0" smtClean="0"/>
              <a:t>»</a:t>
            </a:r>
            <a:endParaRPr lang="ru-RU" sz="1000" dirty="0"/>
          </a:p>
        </p:txBody>
      </p:sp>
      <p:sp>
        <p:nvSpPr>
          <p:cNvPr id="69" name="5-конечная звезда 68"/>
          <p:cNvSpPr/>
          <p:nvPr/>
        </p:nvSpPr>
        <p:spPr>
          <a:xfrm>
            <a:off x="3740547" y="3107520"/>
            <a:ext cx="446881" cy="410272"/>
          </a:xfrm>
          <a:prstGeom prst="star5">
            <a:avLst/>
          </a:prstGeom>
          <a:solidFill>
            <a:schemeClr val="bg2"/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6075363" y="3558086"/>
            <a:ext cx="27363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1000" dirty="0"/>
              <a:t>Устранение ошибок и неточностей в текущей редакции </a:t>
            </a:r>
            <a:r>
              <a:rPr lang="ru-RU" sz="1000" dirty="0" smtClean="0"/>
              <a:t>стандартов</a:t>
            </a:r>
          </a:p>
          <a:p>
            <a:pPr marL="171450" lvl="0" indent="-171450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1000" dirty="0"/>
              <a:t>Актуализация перекрестных ссылок между </a:t>
            </a:r>
            <a:r>
              <a:rPr lang="ru-RU" sz="1000" dirty="0" smtClean="0"/>
              <a:t>стандартами</a:t>
            </a:r>
            <a:endParaRPr lang="en-US" sz="1000" dirty="0"/>
          </a:p>
        </p:txBody>
      </p:sp>
      <p:grpSp>
        <p:nvGrpSpPr>
          <p:cNvPr id="71" name="Group 77"/>
          <p:cNvGrpSpPr/>
          <p:nvPr/>
        </p:nvGrpSpPr>
        <p:grpSpPr>
          <a:xfrm>
            <a:off x="3815787" y="1887674"/>
            <a:ext cx="493370" cy="479245"/>
            <a:chOff x="3387346" y="3644080"/>
            <a:chExt cx="493370" cy="479245"/>
          </a:xfrm>
        </p:grpSpPr>
        <p:sp>
          <p:nvSpPr>
            <p:cNvPr id="72" name="Oval 295"/>
            <p:cNvSpPr/>
            <p:nvPr/>
          </p:nvSpPr>
          <p:spPr>
            <a:xfrm>
              <a:off x="3387346" y="3644080"/>
              <a:ext cx="493370" cy="479245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  <p:sp>
          <p:nvSpPr>
            <p:cNvPr id="73" name="Freeform 145"/>
            <p:cNvSpPr>
              <a:spLocks/>
            </p:cNvSpPr>
            <p:nvPr/>
          </p:nvSpPr>
          <p:spPr bwMode="auto">
            <a:xfrm>
              <a:off x="3501297" y="3752092"/>
              <a:ext cx="257942" cy="250878"/>
            </a:xfrm>
            <a:custGeom>
              <a:avLst/>
              <a:gdLst/>
              <a:ahLst/>
              <a:cxnLst>
                <a:cxn ang="0">
                  <a:pos x="64" y="51"/>
                </a:cxn>
                <a:cxn ang="0">
                  <a:pos x="60" y="55"/>
                </a:cxn>
                <a:cxn ang="0">
                  <a:pos x="49" y="55"/>
                </a:cxn>
                <a:cxn ang="0">
                  <a:pos x="45" y="51"/>
                </a:cxn>
                <a:cxn ang="0">
                  <a:pos x="45" y="40"/>
                </a:cxn>
                <a:cxn ang="0">
                  <a:pos x="49" y="36"/>
                </a:cxn>
                <a:cxn ang="0">
                  <a:pos x="52" y="36"/>
                </a:cxn>
                <a:cxn ang="0">
                  <a:pos x="52" y="30"/>
                </a:cxn>
                <a:cxn ang="0">
                  <a:pos x="34" y="30"/>
                </a:cxn>
                <a:cxn ang="0">
                  <a:pos x="34" y="36"/>
                </a:cxn>
                <a:cxn ang="0">
                  <a:pos x="37" y="36"/>
                </a:cxn>
                <a:cxn ang="0">
                  <a:pos x="41" y="40"/>
                </a:cxn>
                <a:cxn ang="0">
                  <a:pos x="41" y="51"/>
                </a:cxn>
                <a:cxn ang="0">
                  <a:pos x="37" y="55"/>
                </a:cxn>
                <a:cxn ang="0">
                  <a:pos x="26" y="55"/>
                </a:cxn>
                <a:cxn ang="0">
                  <a:pos x="23" y="51"/>
                </a:cxn>
                <a:cxn ang="0">
                  <a:pos x="23" y="40"/>
                </a:cxn>
                <a:cxn ang="0">
                  <a:pos x="26" y="36"/>
                </a:cxn>
                <a:cxn ang="0">
                  <a:pos x="29" y="36"/>
                </a:cxn>
                <a:cxn ang="0">
                  <a:pos x="29" y="30"/>
                </a:cxn>
                <a:cxn ang="0">
                  <a:pos x="11" y="30"/>
                </a:cxn>
                <a:cxn ang="0">
                  <a:pos x="11" y="36"/>
                </a:cxn>
                <a:cxn ang="0">
                  <a:pos x="15" y="36"/>
                </a:cxn>
                <a:cxn ang="0">
                  <a:pos x="18" y="40"/>
                </a:cxn>
                <a:cxn ang="0">
                  <a:pos x="18" y="51"/>
                </a:cxn>
                <a:cxn ang="0">
                  <a:pos x="15" y="55"/>
                </a:cxn>
                <a:cxn ang="0">
                  <a:pos x="3" y="55"/>
                </a:cxn>
                <a:cxn ang="0">
                  <a:pos x="0" y="51"/>
                </a:cxn>
                <a:cxn ang="0">
                  <a:pos x="0" y="40"/>
                </a:cxn>
                <a:cxn ang="0">
                  <a:pos x="3" y="36"/>
                </a:cxn>
                <a:cxn ang="0">
                  <a:pos x="7" y="36"/>
                </a:cxn>
                <a:cxn ang="0">
                  <a:pos x="7" y="30"/>
                </a:cxn>
                <a:cxn ang="0">
                  <a:pos x="11" y="25"/>
                </a:cxn>
                <a:cxn ang="0">
                  <a:pos x="29" y="25"/>
                </a:cxn>
                <a:cxn ang="0">
                  <a:pos x="29" y="18"/>
                </a:cxn>
                <a:cxn ang="0">
                  <a:pos x="26" y="18"/>
                </a:cxn>
                <a:cxn ang="0">
                  <a:pos x="23" y="15"/>
                </a:cxn>
                <a:cxn ang="0">
                  <a:pos x="23" y="3"/>
                </a:cxn>
                <a:cxn ang="0">
                  <a:pos x="26" y="0"/>
                </a:cxn>
                <a:cxn ang="0">
                  <a:pos x="37" y="0"/>
                </a:cxn>
                <a:cxn ang="0">
                  <a:pos x="41" y="3"/>
                </a:cxn>
                <a:cxn ang="0">
                  <a:pos x="41" y="15"/>
                </a:cxn>
                <a:cxn ang="0">
                  <a:pos x="37" y="18"/>
                </a:cxn>
                <a:cxn ang="0">
                  <a:pos x="34" y="18"/>
                </a:cxn>
                <a:cxn ang="0">
                  <a:pos x="34" y="25"/>
                </a:cxn>
                <a:cxn ang="0">
                  <a:pos x="52" y="25"/>
                </a:cxn>
                <a:cxn ang="0">
                  <a:pos x="57" y="30"/>
                </a:cxn>
                <a:cxn ang="0">
                  <a:pos x="57" y="36"/>
                </a:cxn>
                <a:cxn ang="0">
                  <a:pos x="60" y="36"/>
                </a:cxn>
                <a:cxn ang="0">
                  <a:pos x="64" y="40"/>
                </a:cxn>
                <a:cxn ang="0">
                  <a:pos x="64" y="51"/>
                </a:cxn>
              </a:cxnLst>
              <a:rect l="0" t="0" r="r" b="b"/>
              <a:pathLst>
                <a:path w="64" h="55">
                  <a:moveTo>
                    <a:pt x="64" y="51"/>
                  </a:moveTo>
                  <a:cubicBezTo>
                    <a:pt x="64" y="53"/>
                    <a:pt x="62" y="55"/>
                    <a:pt x="60" y="55"/>
                  </a:cubicBezTo>
                  <a:cubicBezTo>
                    <a:pt x="49" y="55"/>
                    <a:pt x="49" y="55"/>
                    <a:pt x="49" y="55"/>
                  </a:cubicBezTo>
                  <a:cubicBezTo>
                    <a:pt x="47" y="55"/>
                    <a:pt x="45" y="53"/>
                    <a:pt x="45" y="51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38"/>
                    <a:pt x="47" y="36"/>
                    <a:pt x="49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9" y="36"/>
                    <a:pt x="41" y="38"/>
                    <a:pt x="41" y="40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3"/>
                    <a:pt x="39" y="55"/>
                    <a:pt x="37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4" y="55"/>
                    <a:pt x="23" y="53"/>
                    <a:pt x="23" y="51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38"/>
                    <a:pt x="24" y="36"/>
                    <a:pt x="26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7" y="36"/>
                    <a:pt x="18" y="38"/>
                    <a:pt x="18" y="40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3"/>
                    <a:pt x="17" y="55"/>
                    <a:pt x="15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1" y="55"/>
                    <a:pt x="0" y="53"/>
                    <a:pt x="0" y="51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38"/>
                    <a:pt x="1" y="36"/>
                    <a:pt x="3" y="36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7" y="27"/>
                    <a:pt x="9" y="25"/>
                    <a:pt x="11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24" y="18"/>
                    <a:pt x="23" y="17"/>
                    <a:pt x="23" y="15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1"/>
                    <a:pt x="24" y="0"/>
                    <a:pt x="26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9" y="0"/>
                    <a:pt x="41" y="1"/>
                    <a:pt x="41" y="3"/>
                  </a:cubicBezTo>
                  <a:cubicBezTo>
                    <a:pt x="41" y="15"/>
                    <a:pt x="41" y="15"/>
                    <a:pt x="41" y="15"/>
                  </a:cubicBezTo>
                  <a:cubicBezTo>
                    <a:pt x="41" y="17"/>
                    <a:pt x="39" y="18"/>
                    <a:pt x="37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55" y="25"/>
                    <a:pt x="57" y="27"/>
                    <a:pt x="57" y="30"/>
                  </a:cubicBezTo>
                  <a:cubicBezTo>
                    <a:pt x="57" y="36"/>
                    <a:pt x="57" y="36"/>
                    <a:pt x="57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2" y="36"/>
                    <a:pt x="64" y="38"/>
                    <a:pt x="64" y="40"/>
                  </a:cubicBezTo>
                  <a:lnTo>
                    <a:pt x="64" y="51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74" name="Group 121"/>
          <p:cNvGrpSpPr/>
          <p:nvPr/>
        </p:nvGrpSpPr>
        <p:grpSpPr>
          <a:xfrm>
            <a:off x="4910117" y="3147814"/>
            <a:ext cx="345959" cy="466112"/>
            <a:chOff x="1982788" y="820738"/>
            <a:chExt cx="1060450" cy="1428750"/>
          </a:xfrm>
          <a:solidFill>
            <a:schemeClr val="bg1"/>
          </a:solidFill>
        </p:grpSpPr>
        <p:sp>
          <p:nvSpPr>
            <p:cNvPr id="75" name="Freeform 12"/>
            <p:cNvSpPr>
              <a:spLocks noEditPoints="1"/>
            </p:cNvSpPr>
            <p:nvPr/>
          </p:nvSpPr>
          <p:spPr bwMode="auto">
            <a:xfrm>
              <a:off x="2193926" y="1239838"/>
              <a:ext cx="682625" cy="590550"/>
            </a:xfrm>
            <a:custGeom>
              <a:avLst/>
              <a:gdLst/>
              <a:ahLst/>
              <a:cxnLst>
                <a:cxn ang="0">
                  <a:pos x="170" y="1"/>
                </a:cxn>
                <a:cxn ang="0">
                  <a:pos x="63" y="93"/>
                </a:cxn>
                <a:cxn ang="0">
                  <a:pos x="23" y="62"/>
                </a:cxn>
                <a:cxn ang="0">
                  <a:pos x="1" y="81"/>
                </a:cxn>
                <a:cxn ang="0">
                  <a:pos x="74" y="155"/>
                </a:cxn>
                <a:cxn ang="0">
                  <a:pos x="76" y="156"/>
                </a:cxn>
                <a:cxn ang="0">
                  <a:pos x="76" y="156"/>
                </a:cxn>
                <a:cxn ang="0">
                  <a:pos x="78" y="154"/>
                </a:cxn>
                <a:cxn ang="0">
                  <a:pos x="178" y="16"/>
                </a:cxn>
                <a:cxn ang="0">
                  <a:pos x="179" y="12"/>
                </a:cxn>
                <a:cxn ang="0">
                  <a:pos x="170" y="1"/>
                </a:cxn>
                <a:cxn ang="0">
                  <a:pos x="170" y="1"/>
                </a:cxn>
                <a:cxn ang="0">
                  <a:pos x="170" y="1"/>
                </a:cxn>
              </a:cxnLst>
              <a:rect l="0" t="0" r="r" b="b"/>
              <a:pathLst>
                <a:path w="180" h="156">
                  <a:moveTo>
                    <a:pt x="170" y="1"/>
                  </a:moveTo>
                  <a:cubicBezTo>
                    <a:pt x="117" y="33"/>
                    <a:pt x="79" y="75"/>
                    <a:pt x="63" y="93"/>
                  </a:cubicBezTo>
                  <a:cubicBezTo>
                    <a:pt x="23" y="62"/>
                    <a:pt x="23" y="62"/>
                    <a:pt x="23" y="62"/>
                  </a:cubicBezTo>
                  <a:cubicBezTo>
                    <a:pt x="22" y="61"/>
                    <a:pt x="0" y="80"/>
                    <a:pt x="1" y="81"/>
                  </a:cubicBezTo>
                  <a:cubicBezTo>
                    <a:pt x="74" y="155"/>
                    <a:pt x="74" y="155"/>
                    <a:pt x="74" y="155"/>
                  </a:cubicBezTo>
                  <a:cubicBezTo>
                    <a:pt x="74" y="155"/>
                    <a:pt x="75" y="156"/>
                    <a:pt x="76" y="156"/>
                  </a:cubicBezTo>
                  <a:cubicBezTo>
                    <a:pt x="76" y="156"/>
                    <a:pt x="76" y="156"/>
                    <a:pt x="76" y="156"/>
                  </a:cubicBezTo>
                  <a:cubicBezTo>
                    <a:pt x="77" y="156"/>
                    <a:pt x="78" y="155"/>
                    <a:pt x="78" y="154"/>
                  </a:cubicBezTo>
                  <a:cubicBezTo>
                    <a:pt x="90" y="124"/>
                    <a:pt x="129" y="61"/>
                    <a:pt x="178" y="16"/>
                  </a:cubicBezTo>
                  <a:cubicBezTo>
                    <a:pt x="179" y="15"/>
                    <a:pt x="180" y="13"/>
                    <a:pt x="179" y="12"/>
                  </a:cubicBezTo>
                  <a:cubicBezTo>
                    <a:pt x="179" y="12"/>
                    <a:pt x="171" y="0"/>
                    <a:pt x="170" y="1"/>
                  </a:cubicBezTo>
                  <a:close/>
                  <a:moveTo>
                    <a:pt x="170" y="1"/>
                  </a:moveTo>
                  <a:cubicBezTo>
                    <a:pt x="170" y="1"/>
                    <a:pt x="170" y="1"/>
                    <a:pt x="170" y="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Freeform 13"/>
            <p:cNvSpPr>
              <a:spLocks noEditPoints="1"/>
            </p:cNvSpPr>
            <p:nvPr/>
          </p:nvSpPr>
          <p:spPr bwMode="auto">
            <a:xfrm>
              <a:off x="1982788" y="820738"/>
              <a:ext cx="1060450" cy="1428750"/>
            </a:xfrm>
            <a:custGeom>
              <a:avLst/>
              <a:gdLst/>
              <a:ahLst/>
              <a:cxnLst>
                <a:cxn ang="0">
                  <a:pos x="274" y="46"/>
                </a:cxn>
                <a:cxn ang="0">
                  <a:pos x="145" y="4"/>
                </a:cxn>
                <a:cxn ang="0">
                  <a:pos x="140" y="0"/>
                </a:cxn>
                <a:cxn ang="0">
                  <a:pos x="140" y="0"/>
                </a:cxn>
                <a:cxn ang="0">
                  <a:pos x="135" y="4"/>
                </a:cxn>
                <a:cxn ang="0">
                  <a:pos x="6" y="46"/>
                </a:cxn>
                <a:cxn ang="0">
                  <a:pos x="0" y="52"/>
                </a:cxn>
                <a:cxn ang="0">
                  <a:pos x="0" y="239"/>
                </a:cxn>
                <a:cxn ang="0">
                  <a:pos x="138" y="377"/>
                </a:cxn>
                <a:cxn ang="0">
                  <a:pos x="140" y="378"/>
                </a:cxn>
                <a:cxn ang="0">
                  <a:pos x="142" y="377"/>
                </a:cxn>
                <a:cxn ang="0">
                  <a:pos x="280" y="239"/>
                </a:cxn>
                <a:cxn ang="0">
                  <a:pos x="280" y="52"/>
                </a:cxn>
                <a:cxn ang="0">
                  <a:pos x="274" y="46"/>
                </a:cxn>
                <a:cxn ang="0">
                  <a:pos x="249" y="228"/>
                </a:cxn>
                <a:cxn ang="0">
                  <a:pos x="142" y="336"/>
                </a:cxn>
                <a:cxn ang="0">
                  <a:pos x="140" y="337"/>
                </a:cxn>
                <a:cxn ang="0">
                  <a:pos x="138" y="336"/>
                </a:cxn>
                <a:cxn ang="0">
                  <a:pos x="31" y="228"/>
                </a:cxn>
                <a:cxn ang="0">
                  <a:pos x="31" y="81"/>
                </a:cxn>
                <a:cxn ang="0">
                  <a:pos x="35" y="77"/>
                </a:cxn>
                <a:cxn ang="0">
                  <a:pos x="136" y="44"/>
                </a:cxn>
                <a:cxn ang="0">
                  <a:pos x="140" y="41"/>
                </a:cxn>
                <a:cxn ang="0">
                  <a:pos x="140" y="41"/>
                </a:cxn>
                <a:cxn ang="0">
                  <a:pos x="144" y="44"/>
                </a:cxn>
                <a:cxn ang="0">
                  <a:pos x="245" y="77"/>
                </a:cxn>
                <a:cxn ang="0">
                  <a:pos x="249" y="81"/>
                </a:cxn>
                <a:cxn ang="0">
                  <a:pos x="249" y="228"/>
                </a:cxn>
                <a:cxn ang="0">
                  <a:pos x="249" y="228"/>
                </a:cxn>
                <a:cxn ang="0">
                  <a:pos x="249" y="228"/>
                </a:cxn>
              </a:cxnLst>
              <a:rect l="0" t="0" r="r" b="b"/>
              <a:pathLst>
                <a:path w="280" h="378">
                  <a:moveTo>
                    <a:pt x="274" y="46"/>
                  </a:moveTo>
                  <a:cubicBezTo>
                    <a:pt x="164" y="46"/>
                    <a:pt x="145" y="4"/>
                    <a:pt x="145" y="4"/>
                  </a:cubicBezTo>
                  <a:cubicBezTo>
                    <a:pt x="144" y="2"/>
                    <a:pt x="142" y="0"/>
                    <a:pt x="140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38" y="0"/>
                    <a:pt x="136" y="2"/>
                    <a:pt x="135" y="4"/>
                  </a:cubicBezTo>
                  <a:cubicBezTo>
                    <a:pt x="135" y="4"/>
                    <a:pt x="116" y="46"/>
                    <a:pt x="6" y="46"/>
                  </a:cubicBezTo>
                  <a:cubicBezTo>
                    <a:pt x="3" y="46"/>
                    <a:pt x="0" y="49"/>
                    <a:pt x="0" y="52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0" y="316"/>
                    <a:pt x="132" y="375"/>
                    <a:pt x="138" y="377"/>
                  </a:cubicBezTo>
                  <a:cubicBezTo>
                    <a:pt x="139" y="377"/>
                    <a:pt x="139" y="378"/>
                    <a:pt x="140" y="378"/>
                  </a:cubicBezTo>
                  <a:cubicBezTo>
                    <a:pt x="141" y="378"/>
                    <a:pt x="142" y="377"/>
                    <a:pt x="142" y="377"/>
                  </a:cubicBezTo>
                  <a:cubicBezTo>
                    <a:pt x="148" y="375"/>
                    <a:pt x="280" y="316"/>
                    <a:pt x="280" y="239"/>
                  </a:cubicBezTo>
                  <a:cubicBezTo>
                    <a:pt x="280" y="52"/>
                    <a:pt x="280" y="52"/>
                    <a:pt x="280" y="52"/>
                  </a:cubicBezTo>
                  <a:cubicBezTo>
                    <a:pt x="280" y="49"/>
                    <a:pt x="277" y="46"/>
                    <a:pt x="274" y="46"/>
                  </a:cubicBezTo>
                  <a:close/>
                  <a:moveTo>
                    <a:pt x="249" y="228"/>
                  </a:moveTo>
                  <a:cubicBezTo>
                    <a:pt x="249" y="288"/>
                    <a:pt x="146" y="334"/>
                    <a:pt x="142" y="336"/>
                  </a:cubicBezTo>
                  <a:cubicBezTo>
                    <a:pt x="141" y="337"/>
                    <a:pt x="141" y="337"/>
                    <a:pt x="140" y="337"/>
                  </a:cubicBezTo>
                  <a:cubicBezTo>
                    <a:pt x="139" y="337"/>
                    <a:pt x="139" y="337"/>
                    <a:pt x="138" y="336"/>
                  </a:cubicBezTo>
                  <a:cubicBezTo>
                    <a:pt x="134" y="334"/>
                    <a:pt x="31" y="288"/>
                    <a:pt x="31" y="228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79"/>
                    <a:pt x="33" y="77"/>
                    <a:pt x="35" y="77"/>
                  </a:cubicBezTo>
                  <a:cubicBezTo>
                    <a:pt x="121" y="77"/>
                    <a:pt x="136" y="44"/>
                    <a:pt x="136" y="44"/>
                  </a:cubicBezTo>
                  <a:cubicBezTo>
                    <a:pt x="137" y="42"/>
                    <a:pt x="138" y="41"/>
                    <a:pt x="140" y="41"/>
                  </a:cubicBezTo>
                  <a:cubicBezTo>
                    <a:pt x="140" y="41"/>
                    <a:pt x="140" y="41"/>
                    <a:pt x="140" y="41"/>
                  </a:cubicBezTo>
                  <a:cubicBezTo>
                    <a:pt x="142" y="41"/>
                    <a:pt x="143" y="42"/>
                    <a:pt x="144" y="44"/>
                  </a:cubicBezTo>
                  <a:cubicBezTo>
                    <a:pt x="144" y="44"/>
                    <a:pt x="159" y="77"/>
                    <a:pt x="245" y="77"/>
                  </a:cubicBezTo>
                  <a:cubicBezTo>
                    <a:pt x="247" y="77"/>
                    <a:pt x="249" y="79"/>
                    <a:pt x="249" y="81"/>
                  </a:cubicBezTo>
                  <a:lnTo>
                    <a:pt x="249" y="228"/>
                  </a:lnTo>
                  <a:close/>
                  <a:moveTo>
                    <a:pt x="249" y="228"/>
                  </a:moveTo>
                  <a:cubicBezTo>
                    <a:pt x="249" y="228"/>
                    <a:pt x="249" y="228"/>
                    <a:pt x="249" y="228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9768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деятельности 2022 г.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half" idx="2"/>
          </p:nvPr>
        </p:nvSpPr>
        <p:spPr>
          <a:xfrm>
            <a:off x="934157" y="529916"/>
            <a:ext cx="8237761" cy="529666"/>
          </a:xfrm>
        </p:spPr>
        <p:txBody>
          <a:bodyPr/>
          <a:lstStyle/>
          <a:p>
            <a:r>
              <a:rPr lang="ru-RU" b="0" dirty="0" smtClean="0">
                <a:solidFill>
                  <a:schemeClr val="bg1">
                    <a:lumMod val="50000"/>
                  </a:schemeClr>
                </a:solidFill>
              </a:rPr>
              <a:t>Первый пакет (рассылка - май 2022)</a:t>
            </a:r>
            <a:endParaRPr lang="en-US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36B7D2-B98C-44FD-8D04-7EC62A564975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</a:rPr>
              <a:pPr marL="0" marR="0" lvl="0" indent="0" algn="ctr" defTabSz="10316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36" name="Freeform 154"/>
          <p:cNvSpPr>
            <a:spLocks noEditPoints="1"/>
          </p:cNvSpPr>
          <p:nvPr/>
        </p:nvSpPr>
        <p:spPr bwMode="auto">
          <a:xfrm>
            <a:off x="611560" y="620995"/>
            <a:ext cx="322597" cy="330914"/>
          </a:xfrm>
          <a:custGeom>
            <a:avLst/>
            <a:gdLst/>
            <a:ahLst/>
            <a:cxnLst>
              <a:cxn ang="0">
                <a:pos x="58" y="58"/>
              </a:cxn>
              <a:cxn ang="0">
                <a:pos x="41" y="58"/>
              </a:cxn>
              <a:cxn ang="0">
                <a:pos x="31" y="68"/>
              </a:cxn>
              <a:cxn ang="0">
                <a:pos x="22" y="58"/>
              </a:cxn>
              <a:cxn ang="0">
                <a:pos x="5" y="58"/>
              </a:cxn>
              <a:cxn ang="0">
                <a:pos x="0" y="53"/>
              </a:cxn>
              <a:cxn ang="0">
                <a:pos x="12" y="22"/>
              </a:cxn>
              <a:cxn ang="0">
                <a:pos x="28" y="5"/>
              </a:cxn>
              <a:cxn ang="0">
                <a:pos x="28" y="3"/>
              </a:cxn>
              <a:cxn ang="0">
                <a:pos x="31" y="0"/>
              </a:cxn>
              <a:cxn ang="0">
                <a:pos x="35" y="3"/>
              </a:cxn>
              <a:cxn ang="0">
                <a:pos x="35" y="5"/>
              </a:cxn>
              <a:cxn ang="0">
                <a:pos x="51" y="22"/>
              </a:cxn>
              <a:cxn ang="0">
                <a:pos x="63" y="53"/>
              </a:cxn>
              <a:cxn ang="0">
                <a:pos x="58" y="58"/>
              </a:cxn>
              <a:cxn ang="0">
                <a:pos x="31" y="63"/>
              </a:cxn>
              <a:cxn ang="0">
                <a:pos x="26" y="58"/>
              </a:cxn>
              <a:cxn ang="0">
                <a:pos x="25" y="57"/>
              </a:cxn>
              <a:cxn ang="0">
                <a:pos x="25" y="58"/>
              </a:cxn>
              <a:cxn ang="0">
                <a:pos x="31" y="65"/>
              </a:cxn>
              <a:cxn ang="0">
                <a:pos x="32" y="64"/>
              </a:cxn>
              <a:cxn ang="0">
                <a:pos x="31" y="63"/>
              </a:cxn>
            </a:cxnLst>
            <a:rect l="0" t="0" r="r" b="b"/>
            <a:pathLst>
              <a:path w="63" h="68">
                <a:moveTo>
                  <a:pt x="58" y="58"/>
                </a:moveTo>
                <a:cubicBezTo>
                  <a:pt x="41" y="58"/>
                  <a:pt x="41" y="58"/>
                  <a:pt x="41" y="58"/>
                </a:cubicBezTo>
                <a:cubicBezTo>
                  <a:pt x="41" y="63"/>
                  <a:pt x="37" y="68"/>
                  <a:pt x="31" y="68"/>
                </a:cubicBezTo>
                <a:cubicBezTo>
                  <a:pt x="26" y="68"/>
                  <a:pt x="22" y="63"/>
                  <a:pt x="22" y="58"/>
                </a:cubicBezTo>
                <a:cubicBezTo>
                  <a:pt x="5" y="58"/>
                  <a:pt x="5" y="58"/>
                  <a:pt x="5" y="58"/>
                </a:cubicBezTo>
                <a:cubicBezTo>
                  <a:pt x="2" y="58"/>
                  <a:pt x="0" y="56"/>
                  <a:pt x="0" y="53"/>
                </a:cubicBezTo>
                <a:cubicBezTo>
                  <a:pt x="5" y="48"/>
                  <a:pt x="12" y="40"/>
                  <a:pt x="12" y="22"/>
                </a:cubicBezTo>
                <a:cubicBezTo>
                  <a:pt x="12" y="14"/>
                  <a:pt x="18" y="6"/>
                  <a:pt x="28" y="5"/>
                </a:cubicBezTo>
                <a:cubicBezTo>
                  <a:pt x="28" y="4"/>
                  <a:pt x="28" y="4"/>
                  <a:pt x="28" y="3"/>
                </a:cubicBezTo>
                <a:cubicBezTo>
                  <a:pt x="28" y="1"/>
                  <a:pt x="29" y="0"/>
                  <a:pt x="31" y="0"/>
                </a:cubicBezTo>
                <a:cubicBezTo>
                  <a:pt x="33" y="0"/>
                  <a:pt x="35" y="1"/>
                  <a:pt x="35" y="3"/>
                </a:cubicBezTo>
                <a:cubicBezTo>
                  <a:pt x="35" y="4"/>
                  <a:pt x="35" y="4"/>
                  <a:pt x="35" y="5"/>
                </a:cubicBezTo>
                <a:cubicBezTo>
                  <a:pt x="45" y="6"/>
                  <a:pt x="51" y="14"/>
                  <a:pt x="51" y="22"/>
                </a:cubicBezTo>
                <a:cubicBezTo>
                  <a:pt x="51" y="40"/>
                  <a:pt x="57" y="48"/>
                  <a:pt x="63" y="53"/>
                </a:cubicBezTo>
                <a:cubicBezTo>
                  <a:pt x="63" y="56"/>
                  <a:pt x="61" y="58"/>
                  <a:pt x="58" y="58"/>
                </a:cubicBezTo>
                <a:close/>
                <a:moveTo>
                  <a:pt x="31" y="63"/>
                </a:moveTo>
                <a:cubicBezTo>
                  <a:pt x="28" y="63"/>
                  <a:pt x="26" y="61"/>
                  <a:pt x="26" y="58"/>
                </a:cubicBezTo>
                <a:cubicBezTo>
                  <a:pt x="26" y="58"/>
                  <a:pt x="26" y="57"/>
                  <a:pt x="25" y="57"/>
                </a:cubicBezTo>
                <a:cubicBezTo>
                  <a:pt x="25" y="57"/>
                  <a:pt x="25" y="58"/>
                  <a:pt x="25" y="58"/>
                </a:cubicBezTo>
                <a:cubicBezTo>
                  <a:pt x="25" y="62"/>
                  <a:pt x="28" y="65"/>
                  <a:pt x="31" y="65"/>
                </a:cubicBezTo>
                <a:cubicBezTo>
                  <a:pt x="32" y="65"/>
                  <a:pt x="32" y="64"/>
                  <a:pt x="32" y="64"/>
                </a:cubicBezTo>
                <a:cubicBezTo>
                  <a:pt x="32" y="64"/>
                  <a:pt x="32" y="63"/>
                  <a:pt x="31" y="63"/>
                </a:cubicBezTo>
                <a:close/>
              </a:path>
            </a:pathLst>
          </a:custGeom>
          <a:solidFill>
            <a:schemeClr val="accent2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575556" y="1170340"/>
            <a:ext cx="7834688" cy="413334"/>
            <a:chOff x="697752" y="1170340"/>
            <a:chExt cx="7834688" cy="413334"/>
          </a:xfrm>
        </p:grpSpPr>
        <p:grpSp>
          <p:nvGrpSpPr>
            <p:cNvPr id="8" name="Group 28">
              <a:extLst>
                <a:ext uri="{FF2B5EF4-FFF2-40B4-BE49-F238E27FC236}">
                  <a16:creationId xmlns="" xmlns:a16="http://schemas.microsoft.com/office/drawing/2014/main" id="{C8A6A590-91B2-48ED-AF28-22625B8AE900}"/>
                </a:ext>
              </a:extLst>
            </p:cNvPr>
            <p:cNvGrpSpPr/>
            <p:nvPr/>
          </p:nvGrpSpPr>
          <p:grpSpPr>
            <a:xfrm>
              <a:off x="1008720" y="1170340"/>
              <a:ext cx="7523720" cy="413334"/>
              <a:chOff x="1270277" y="3008832"/>
              <a:chExt cx="2610439" cy="413334"/>
            </a:xfrm>
          </p:grpSpPr>
          <p:sp>
            <p:nvSpPr>
              <p:cNvPr id="9" name="Text Placeholder 3">
                <a:extLst>
                  <a:ext uri="{FF2B5EF4-FFF2-40B4-BE49-F238E27FC236}">
                    <a16:creationId xmlns="" xmlns:a16="http://schemas.microsoft.com/office/drawing/2014/main" id="{7BC99938-277B-4375-AC1C-0A355FA85FC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008832"/>
                <a:ext cx="395288" cy="215444"/>
              </a:xfrm>
              <a:prstGeom prst="rect">
                <a:avLst/>
              </a:prstGeom>
            </p:spPr>
            <p:txBody>
              <a:bodyPr wrap="none" lIns="0" tIns="0" rIns="0" bIns="0" anchor="t" anchorCtr="0">
                <a:spAutoFit/>
              </a:bodyPr>
              <a:lstStyle>
                <a:lvl1pPr marL="0" indent="0" algn="ctr">
                  <a:buNone/>
                  <a:defRPr sz="14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b="1" dirty="0" smtClean="0">
                    <a:solidFill>
                      <a:schemeClr val="tx1"/>
                    </a:solidFill>
                  </a:rPr>
                  <a:t>ГОСТ Р 2.001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Text Placeholder 3">
                <a:extLst>
                  <a:ext uri="{FF2B5EF4-FFF2-40B4-BE49-F238E27FC236}">
                    <a16:creationId xmlns="" xmlns:a16="http://schemas.microsoft.com/office/drawing/2014/main" id="{C25BF853-D2C7-4533-B10A-FAA35190E4F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268278"/>
                <a:ext cx="2610439" cy="153888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spAutoFit/>
              </a:bodyPr>
              <a:lstStyle>
                <a:lvl1pPr marL="0" indent="0" algn="ctr">
                  <a:buNone/>
                  <a:defRPr sz="16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sz="1000" dirty="0" smtClean="0">
                    <a:solidFill>
                      <a:schemeClr val="tx1"/>
                    </a:solidFill>
                  </a:rPr>
                  <a:t>Единая система конструкторской документации. Общие положения</a:t>
                </a:r>
              </a:p>
            </p:txBody>
          </p:sp>
        </p:grpSp>
        <p:sp>
          <p:nvSpPr>
            <p:cNvPr id="61" name="Freeform 45"/>
            <p:cNvSpPr>
              <a:spLocks noEditPoints="1"/>
            </p:cNvSpPr>
            <p:nvPr/>
          </p:nvSpPr>
          <p:spPr bwMode="auto">
            <a:xfrm>
              <a:off x="697752" y="1272706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575556" y="1786400"/>
            <a:ext cx="7835662" cy="413334"/>
            <a:chOff x="589918" y="1786400"/>
            <a:chExt cx="7835662" cy="413334"/>
          </a:xfrm>
        </p:grpSpPr>
        <p:grpSp>
          <p:nvGrpSpPr>
            <p:cNvPr id="41" name="Group 28">
              <a:extLst>
                <a:ext uri="{FF2B5EF4-FFF2-40B4-BE49-F238E27FC236}">
                  <a16:creationId xmlns="" xmlns:a16="http://schemas.microsoft.com/office/drawing/2014/main" id="{C8A6A590-91B2-48ED-AF28-22625B8AE900}"/>
                </a:ext>
              </a:extLst>
            </p:cNvPr>
            <p:cNvGrpSpPr/>
            <p:nvPr/>
          </p:nvGrpSpPr>
          <p:grpSpPr>
            <a:xfrm>
              <a:off x="901860" y="1786400"/>
              <a:ext cx="7523720" cy="413334"/>
              <a:chOff x="1270277" y="3008832"/>
              <a:chExt cx="2610439" cy="413334"/>
            </a:xfrm>
          </p:grpSpPr>
          <p:sp>
            <p:nvSpPr>
              <p:cNvPr id="42" name="Text Placeholder 3">
                <a:extLst>
                  <a:ext uri="{FF2B5EF4-FFF2-40B4-BE49-F238E27FC236}">
                    <a16:creationId xmlns="" xmlns:a16="http://schemas.microsoft.com/office/drawing/2014/main" id="{7BC99938-277B-4375-AC1C-0A355FA85FC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008832"/>
                <a:ext cx="395288" cy="215444"/>
              </a:xfrm>
              <a:prstGeom prst="rect">
                <a:avLst/>
              </a:prstGeom>
            </p:spPr>
            <p:txBody>
              <a:bodyPr wrap="none" lIns="0" tIns="0" rIns="0" bIns="0" anchor="t" anchorCtr="0">
                <a:spAutoFit/>
              </a:bodyPr>
              <a:lstStyle>
                <a:lvl1pPr marL="0" indent="0" algn="ctr">
                  <a:buNone/>
                  <a:defRPr sz="14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b="1" dirty="0" smtClean="0">
                    <a:solidFill>
                      <a:schemeClr val="tx1"/>
                    </a:solidFill>
                  </a:rPr>
                  <a:t>ГОСТ Р 3.001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Text Placeholder 3">
                <a:extLst>
                  <a:ext uri="{FF2B5EF4-FFF2-40B4-BE49-F238E27FC236}">
                    <a16:creationId xmlns="" xmlns:a16="http://schemas.microsoft.com/office/drawing/2014/main" id="{C25BF853-D2C7-4533-B10A-FAA35190E4F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268278"/>
                <a:ext cx="2610439" cy="153888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spAutoFit/>
              </a:bodyPr>
              <a:lstStyle>
                <a:lvl1pPr marL="0" indent="0" algn="ctr">
                  <a:buNone/>
                  <a:defRPr sz="16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sz="1000" dirty="0" smtClean="0">
                    <a:solidFill>
                      <a:schemeClr val="tx1"/>
                    </a:solidFill>
                  </a:rPr>
                  <a:t>Единая система технологической документации. Общие положения</a:t>
                </a:r>
              </a:p>
            </p:txBody>
          </p:sp>
        </p:grpSp>
        <p:sp>
          <p:nvSpPr>
            <p:cNvPr id="62" name="Freeform 45"/>
            <p:cNvSpPr>
              <a:spLocks noEditPoints="1"/>
            </p:cNvSpPr>
            <p:nvPr/>
          </p:nvSpPr>
          <p:spPr bwMode="auto">
            <a:xfrm>
              <a:off x="589918" y="1888766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575556" y="2402460"/>
            <a:ext cx="7850024" cy="413334"/>
            <a:chOff x="575556" y="2402460"/>
            <a:chExt cx="7850024" cy="413334"/>
          </a:xfrm>
        </p:grpSpPr>
        <p:grpSp>
          <p:nvGrpSpPr>
            <p:cNvPr id="45" name="Group 28">
              <a:extLst>
                <a:ext uri="{FF2B5EF4-FFF2-40B4-BE49-F238E27FC236}">
                  <a16:creationId xmlns="" xmlns:a16="http://schemas.microsoft.com/office/drawing/2014/main" id="{C8A6A590-91B2-48ED-AF28-22625B8AE900}"/>
                </a:ext>
              </a:extLst>
            </p:cNvPr>
            <p:cNvGrpSpPr/>
            <p:nvPr/>
          </p:nvGrpSpPr>
          <p:grpSpPr>
            <a:xfrm>
              <a:off x="901860" y="2402460"/>
              <a:ext cx="7523720" cy="413334"/>
              <a:chOff x="1270277" y="3008832"/>
              <a:chExt cx="2610439" cy="413334"/>
            </a:xfrm>
          </p:grpSpPr>
          <p:sp>
            <p:nvSpPr>
              <p:cNvPr id="46" name="Text Placeholder 3">
                <a:extLst>
                  <a:ext uri="{FF2B5EF4-FFF2-40B4-BE49-F238E27FC236}">
                    <a16:creationId xmlns="" xmlns:a16="http://schemas.microsoft.com/office/drawing/2014/main" id="{7BC99938-277B-4375-AC1C-0A355FA85FC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008832"/>
                <a:ext cx="395288" cy="215444"/>
              </a:xfrm>
              <a:prstGeom prst="rect">
                <a:avLst/>
              </a:prstGeom>
            </p:spPr>
            <p:txBody>
              <a:bodyPr wrap="none" lIns="0" tIns="0" rIns="0" bIns="0" anchor="t" anchorCtr="0">
                <a:spAutoFit/>
              </a:bodyPr>
              <a:lstStyle>
                <a:lvl1pPr marL="0" indent="0" algn="ctr">
                  <a:buNone/>
                  <a:defRPr sz="14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b="1" dirty="0" smtClean="0">
                    <a:solidFill>
                      <a:schemeClr val="tx1"/>
                    </a:solidFill>
                  </a:rPr>
                  <a:t>ГОСТ Р 2.058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Text Placeholder 3">
                <a:extLst>
                  <a:ext uri="{FF2B5EF4-FFF2-40B4-BE49-F238E27FC236}">
                    <a16:creationId xmlns="" xmlns:a16="http://schemas.microsoft.com/office/drawing/2014/main" id="{C25BF853-D2C7-4533-B10A-FAA35190E4F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268278"/>
                <a:ext cx="2610439" cy="153888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spAutoFit/>
              </a:bodyPr>
              <a:lstStyle>
                <a:lvl1pPr marL="0" indent="0" algn="ctr">
                  <a:buNone/>
                  <a:defRPr sz="16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sz="1000" dirty="0" smtClean="0">
                    <a:solidFill>
                      <a:schemeClr val="tx1"/>
                    </a:solidFill>
                  </a:rPr>
                  <a:t>ЕСКД</a:t>
                </a:r>
                <a:r>
                  <a:rPr lang="ru-RU" sz="1000" dirty="0">
                    <a:solidFill>
                      <a:schemeClr val="tx1"/>
                    </a:solidFill>
                  </a:rPr>
                  <a:t>. Правила выполнения реквизитной части электронных конструкторских документов</a:t>
                </a:r>
                <a:endParaRPr lang="ru-RU" sz="1000" dirty="0" smtClean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3" name="Freeform 45"/>
            <p:cNvSpPr>
              <a:spLocks noEditPoints="1"/>
            </p:cNvSpPr>
            <p:nvPr/>
          </p:nvSpPr>
          <p:spPr bwMode="auto">
            <a:xfrm>
              <a:off x="575556" y="2471240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575556" y="3018520"/>
            <a:ext cx="7835662" cy="413334"/>
            <a:chOff x="589918" y="3018520"/>
            <a:chExt cx="7835662" cy="413334"/>
          </a:xfrm>
        </p:grpSpPr>
        <p:grpSp>
          <p:nvGrpSpPr>
            <p:cNvPr id="37" name="Group 28">
              <a:extLst>
                <a:ext uri="{FF2B5EF4-FFF2-40B4-BE49-F238E27FC236}">
                  <a16:creationId xmlns="" xmlns:a16="http://schemas.microsoft.com/office/drawing/2014/main" id="{C8A6A590-91B2-48ED-AF28-22625B8AE900}"/>
                </a:ext>
              </a:extLst>
            </p:cNvPr>
            <p:cNvGrpSpPr/>
            <p:nvPr/>
          </p:nvGrpSpPr>
          <p:grpSpPr>
            <a:xfrm>
              <a:off x="901860" y="3018520"/>
              <a:ext cx="7523720" cy="413334"/>
              <a:chOff x="1270277" y="3008832"/>
              <a:chExt cx="2610439" cy="413334"/>
            </a:xfrm>
          </p:grpSpPr>
          <p:sp>
            <p:nvSpPr>
              <p:cNvPr id="38" name="Text Placeholder 3">
                <a:extLst>
                  <a:ext uri="{FF2B5EF4-FFF2-40B4-BE49-F238E27FC236}">
                    <a16:creationId xmlns="" xmlns:a16="http://schemas.microsoft.com/office/drawing/2014/main" id="{7BC99938-277B-4375-AC1C-0A355FA85FC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008832"/>
                <a:ext cx="395288" cy="215444"/>
              </a:xfrm>
              <a:prstGeom prst="rect">
                <a:avLst/>
              </a:prstGeom>
            </p:spPr>
            <p:txBody>
              <a:bodyPr wrap="none" lIns="0" tIns="0" rIns="0" bIns="0" anchor="t" anchorCtr="0">
                <a:spAutoFit/>
              </a:bodyPr>
              <a:lstStyle>
                <a:lvl1pPr marL="0" indent="0" algn="ctr">
                  <a:buNone/>
                  <a:defRPr sz="14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b="1" dirty="0" smtClean="0">
                    <a:solidFill>
                      <a:schemeClr val="tx1"/>
                    </a:solidFill>
                  </a:rPr>
                  <a:t>ГОСТ Р 2.104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Text Placeholder 3">
                <a:extLst>
                  <a:ext uri="{FF2B5EF4-FFF2-40B4-BE49-F238E27FC236}">
                    <a16:creationId xmlns="" xmlns:a16="http://schemas.microsoft.com/office/drawing/2014/main" id="{C25BF853-D2C7-4533-B10A-FAA35190E4F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268278"/>
                <a:ext cx="2610439" cy="153888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spAutoFit/>
              </a:bodyPr>
              <a:lstStyle>
                <a:lvl1pPr marL="0" indent="0" algn="ctr">
                  <a:buNone/>
                  <a:defRPr sz="16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sz="1000" dirty="0" smtClean="0">
                    <a:solidFill>
                      <a:schemeClr val="tx1"/>
                    </a:solidFill>
                  </a:rPr>
                  <a:t>ЕСКД. </a:t>
                </a:r>
                <a:r>
                  <a:rPr lang="ru-RU" sz="1000" dirty="0">
                    <a:solidFill>
                      <a:schemeClr val="tx1"/>
                    </a:solidFill>
                  </a:rPr>
                  <a:t>Основные надписи</a:t>
                </a:r>
                <a:endParaRPr lang="ru-RU" sz="1000" dirty="0" smtClean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4" name="Freeform 45"/>
            <p:cNvSpPr>
              <a:spLocks noEditPoints="1"/>
            </p:cNvSpPr>
            <p:nvPr/>
          </p:nvSpPr>
          <p:spPr bwMode="auto">
            <a:xfrm>
              <a:off x="589918" y="3120886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575556" y="3634580"/>
            <a:ext cx="7835662" cy="418690"/>
            <a:chOff x="589918" y="3634580"/>
            <a:chExt cx="7835662" cy="418690"/>
          </a:xfrm>
        </p:grpSpPr>
        <p:grpSp>
          <p:nvGrpSpPr>
            <p:cNvPr id="32" name="Group 28">
              <a:extLst>
                <a:ext uri="{FF2B5EF4-FFF2-40B4-BE49-F238E27FC236}">
                  <a16:creationId xmlns="" xmlns:a16="http://schemas.microsoft.com/office/drawing/2014/main" id="{C8A6A590-91B2-48ED-AF28-22625B8AE900}"/>
                </a:ext>
              </a:extLst>
            </p:cNvPr>
            <p:cNvGrpSpPr/>
            <p:nvPr/>
          </p:nvGrpSpPr>
          <p:grpSpPr>
            <a:xfrm>
              <a:off x="901860" y="3634580"/>
              <a:ext cx="7523720" cy="413334"/>
              <a:chOff x="1270277" y="3008832"/>
              <a:chExt cx="2610439" cy="413334"/>
            </a:xfrm>
          </p:grpSpPr>
          <p:sp>
            <p:nvSpPr>
              <p:cNvPr id="33" name="Text Placeholder 3">
                <a:extLst>
                  <a:ext uri="{FF2B5EF4-FFF2-40B4-BE49-F238E27FC236}">
                    <a16:creationId xmlns="" xmlns:a16="http://schemas.microsoft.com/office/drawing/2014/main" id="{7BC99938-277B-4375-AC1C-0A355FA85FC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008832"/>
                <a:ext cx="395288" cy="215444"/>
              </a:xfrm>
              <a:prstGeom prst="rect">
                <a:avLst/>
              </a:prstGeom>
            </p:spPr>
            <p:txBody>
              <a:bodyPr wrap="none" lIns="0" tIns="0" rIns="0" bIns="0" anchor="t" anchorCtr="0">
                <a:spAutoFit/>
              </a:bodyPr>
              <a:lstStyle>
                <a:lvl1pPr marL="0" indent="0" algn="ctr">
                  <a:buNone/>
                  <a:defRPr sz="14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b="1" dirty="0" smtClean="0">
                    <a:solidFill>
                      <a:schemeClr val="tx1"/>
                    </a:solidFill>
                  </a:rPr>
                  <a:t>ГОСТ Р 2.503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Text Placeholder 3">
                <a:extLst>
                  <a:ext uri="{FF2B5EF4-FFF2-40B4-BE49-F238E27FC236}">
                    <a16:creationId xmlns="" xmlns:a16="http://schemas.microsoft.com/office/drawing/2014/main" id="{C25BF853-D2C7-4533-B10A-FAA35190E4F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268278"/>
                <a:ext cx="2610439" cy="153888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spAutoFit/>
              </a:bodyPr>
              <a:lstStyle>
                <a:lvl1pPr marL="0" indent="0" algn="ctr">
                  <a:buNone/>
                  <a:defRPr sz="16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sz="1000" dirty="0" smtClean="0">
                    <a:solidFill>
                      <a:schemeClr val="tx1"/>
                    </a:solidFill>
                  </a:rPr>
                  <a:t>ЕСКД. </a:t>
                </a:r>
                <a:r>
                  <a:rPr lang="ru-RU" sz="1000" dirty="0">
                    <a:solidFill>
                      <a:schemeClr val="tx1"/>
                    </a:solidFill>
                  </a:rPr>
                  <a:t>Правила внесения изменений</a:t>
                </a:r>
                <a:endParaRPr lang="ru-RU" sz="1000" dirty="0" smtClean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5" name="Freeform 45"/>
            <p:cNvSpPr>
              <a:spLocks noEditPoints="1"/>
            </p:cNvSpPr>
            <p:nvPr/>
          </p:nvSpPr>
          <p:spPr bwMode="auto">
            <a:xfrm>
              <a:off x="589918" y="3742302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6679891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деятельности 2022 г.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half" idx="2"/>
          </p:nvPr>
        </p:nvSpPr>
        <p:spPr>
          <a:xfrm>
            <a:off x="977316" y="529916"/>
            <a:ext cx="8237761" cy="529666"/>
          </a:xfrm>
        </p:spPr>
        <p:txBody>
          <a:bodyPr/>
          <a:lstStyle/>
          <a:p>
            <a:r>
              <a:rPr lang="ru-RU" b="0" dirty="0" smtClean="0">
                <a:solidFill>
                  <a:schemeClr val="bg1">
                    <a:lumMod val="50000"/>
                  </a:schemeClr>
                </a:solidFill>
              </a:rPr>
              <a:t>Второй пакет (рассылка – август 2022)</a:t>
            </a:r>
            <a:endParaRPr lang="en-US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36B7D2-B98C-44FD-8D04-7EC62A564975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</a:rPr>
              <a:pPr marL="0" marR="0" lvl="0" indent="0" algn="ctr" defTabSz="10316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31" name="Freeform 154"/>
          <p:cNvSpPr>
            <a:spLocks noEditPoints="1"/>
          </p:cNvSpPr>
          <p:nvPr/>
        </p:nvSpPr>
        <p:spPr bwMode="auto">
          <a:xfrm>
            <a:off x="611560" y="620995"/>
            <a:ext cx="322597" cy="330914"/>
          </a:xfrm>
          <a:custGeom>
            <a:avLst/>
            <a:gdLst/>
            <a:ahLst/>
            <a:cxnLst>
              <a:cxn ang="0">
                <a:pos x="58" y="58"/>
              </a:cxn>
              <a:cxn ang="0">
                <a:pos x="41" y="58"/>
              </a:cxn>
              <a:cxn ang="0">
                <a:pos x="31" y="68"/>
              </a:cxn>
              <a:cxn ang="0">
                <a:pos x="22" y="58"/>
              </a:cxn>
              <a:cxn ang="0">
                <a:pos x="5" y="58"/>
              </a:cxn>
              <a:cxn ang="0">
                <a:pos x="0" y="53"/>
              </a:cxn>
              <a:cxn ang="0">
                <a:pos x="12" y="22"/>
              </a:cxn>
              <a:cxn ang="0">
                <a:pos x="28" y="5"/>
              </a:cxn>
              <a:cxn ang="0">
                <a:pos x="28" y="3"/>
              </a:cxn>
              <a:cxn ang="0">
                <a:pos x="31" y="0"/>
              </a:cxn>
              <a:cxn ang="0">
                <a:pos x="35" y="3"/>
              </a:cxn>
              <a:cxn ang="0">
                <a:pos x="35" y="5"/>
              </a:cxn>
              <a:cxn ang="0">
                <a:pos x="51" y="22"/>
              </a:cxn>
              <a:cxn ang="0">
                <a:pos x="63" y="53"/>
              </a:cxn>
              <a:cxn ang="0">
                <a:pos x="58" y="58"/>
              </a:cxn>
              <a:cxn ang="0">
                <a:pos x="31" y="63"/>
              </a:cxn>
              <a:cxn ang="0">
                <a:pos x="26" y="58"/>
              </a:cxn>
              <a:cxn ang="0">
                <a:pos x="25" y="57"/>
              </a:cxn>
              <a:cxn ang="0">
                <a:pos x="25" y="58"/>
              </a:cxn>
              <a:cxn ang="0">
                <a:pos x="31" y="65"/>
              </a:cxn>
              <a:cxn ang="0">
                <a:pos x="32" y="64"/>
              </a:cxn>
              <a:cxn ang="0">
                <a:pos x="31" y="63"/>
              </a:cxn>
            </a:cxnLst>
            <a:rect l="0" t="0" r="r" b="b"/>
            <a:pathLst>
              <a:path w="63" h="68">
                <a:moveTo>
                  <a:pt x="58" y="58"/>
                </a:moveTo>
                <a:cubicBezTo>
                  <a:pt x="41" y="58"/>
                  <a:pt x="41" y="58"/>
                  <a:pt x="41" y="58"/>
                </a:cubicBezTo>
                <a:cubicBezTo>
                  <a:pt x="41" y="63"/>
                  <a:pt x="37" y="68"/>
                  <a:pt x="31" y="68"/>
                </a:cubicBezTo>
                <a:cubicBezTo>
                  <a:pt x="26" y="68"/>
                  <a:pt x="22" y="63"/>
                  <a:pt x="22" y="58"/>
                </a:cubicBezTo>
                <a:cubicBezTo>
                  <a:pt x="5" y="58"/>
                  <a:pt x="5" y="58"/>
                  <a:pt x="5" y="58"/>
                </a:cubicBezTo>
                <a:cubicBezTo>
                  <a:pt x="2" y="58"/>
                  <a:pt x="0" y="56"/>
                  <a:pt x="0" y="53"/>
                </a:cubicBezTo>
                <a:cubicBezTo>
                  <a:pt x="5" y="48"/>
                  <a:pt x="12" y="40"/>
                  <a:pt x="12" y="22"/>
                </a:cubicBezTo>
                <a:cubicBezTo>
                  <a:pt x="12" y="14"/>
                  <a:pt x="18" y="6"/>
                  <a:pt x="28" y="5"/>
                </a:cubicBezTo>
                <a:cubicBezTo>
                  <a:pt x="28" y="4"/>
                  <a:pt x="28" y="4"/>
                  <a:pt x="28" y="3"/>
                </a:cubicBezTo>
                <a:cubicBezTo>
                  <a:pt x="28" y="1"/>
                  <a:pt x="29" y="0"/>
                  <a:pt x="31" y="0"/>
                </a:cubicBezTo>
                <a:cubicBezTo>
                  <a:pt x="33" y="0"/>
                  <a:pt x="35" y="1"/>
                  <a:pt x="35" y="3"/>
                </a:cubicBezTo>
                <a:cubicBezTo>
                  <a:pt x="35" y="4"/>
                  <a:pt x="35" y="4"/>
                  <a:pt x="35" y="5"/>
                </a:cubicBezTo>
                <a:cubicBezTo>
                  <a:pt x="45" y="6"/>
                  <a:pt x="51" y="14"/>
                  <a:pt x="51" y="22"/>
                </a:cubicBezTo>
                <a:cubicBezTo>
                  <a:pt x="51" y="40"/>
                  <a:pt x="57" y="48"/>
                  <a:pt x="63" y="53"/>
                </a:cubicBezTo>
                <a:cubicBezTo>
                  <a:pt x="63" y="56"/>
                  <a:pt x="61" y="58"/>
                  <a:pt x="58" y="58"/>
                </a:cubicBezTo>
                <a:close/>
                <a:moveTo>
                  <a:pt x="31" y="63"/>
                </a:moveTo>
                <a:cubicBezTo>
                  <a:pt x="28" y="63"/>
                  <a:pt x="26" y="61"/>
                  <a:pt x="26" y="58"/>
                </a:cubicBezTo>
                <a:cubicBezTo>
                  <a:pt x="26" y="58"/>
                  <a:pt x="26" y="57"/>
                  <a:pt x="25" y="57"/>
                </a:cubicBezTo>
                <a:cubicBezTo>
                  <a:pt x="25" y="57"/>
                  <a:pt x="25" y="58"/>
                  <a:pt x="25" y="58"/>
                </a:cubicBezTo>
                <a:cubicBezTo>
                  <a:pt x="25" y="62"/>
                  <a:pt x="28" y="65"/>
                  <a:pt x="31" y="65"/>
                </a:cubicBezTo>
                <a:cubicBezTo>
                  <a:pt x="32" y="65"/>
                  <a:pt x="32" y="64"/>
                  <a:pt x="32" y="64"/>
                </a:cubicBezTo>
                <a:cubicBezTo>
                  <a:pt x="32" y="64"/>
                  <a:pt x="32" y="63"/>
                  <a:pt x="31" y="63"/>
                </a:cubicBezTo>
                <a:close/>
              </a:path>
            </a:pathLst>
          </a:custGeom>
          <a:solidFill>
            <a:schemeClr val="accent2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575556" y="1170340"/>
            <a:ext cx="7830329" cy="413334"/>
            <a:chOff x="304951" y="1170340"/>
            <a:chExt cx="7830329" cy="413334"/>
          </a:xfrm>
        </p:grpSpPr>
        <p:grpSp>
          <p:nvGrpSpPr>
            <p:cNvPr id="8" name="Group 28">
              <a:extLst>
                <a:ext uri="{FF2B5EF4-FFF2-40B4-BE49-F238E27FC236}">
                  <a16:creationId xmlns="" xmlns:a16="http://schemas.microsoft.com/office/drawing/2014/main" id="{C8A6A590-91B2-48ED-AF28-22625B8AE900}"/>
                </a:ext>
              </a:extLst>
            </p:cNvPr>
            <p:cNvGrpSpPr/>
            <p:nvPr/>
          </p:nvGrpSpPr>
          <p:grpSpPr>
            <a:xfrm>
              <a:off x="611560" y="1170340"/>
              <a:ext cx="7523720" cy="413334"/>
              <a:chOff x="1270277" y="3008832"/>
              <a:chExt cx="2610439" cy="413334"/>
            </a:xfrm>
          </p:grpSpPr>
          <p:sp>
            <p:nvSpPr>
              <p:cNvPr id="9" name="Text Placeholder 3">
                <a:extLst>
                  <a:ext uri="{FF2B5EF4-FFF2-40B4-BE49-F238E27FC236}">
                    <a16:creationId xmlns="" xmlns:a16="http://schemas.microsoft.com/office/drawing/2014/main" id="{7BC99938-277B-4375-AC1C-0A355FA85FC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008832"/>
                <a:ext cx="957697" cy="215444"/>
              </a:xfrm>
              <a:prstGeom prst="rect">
                <a:avLst/>
              </a:prstGeom>
            </p:spPr>
            <p:txBody>
              <a:bodyPr wrap="none" lIns="0" tIns="0" rIns="0" bIns="0" anchor="t" anchorCtr="0">
                <a:spAutoFit/>
              </a:bodyPr>
              <a:lstStyle>
                <a:lvl1pPr marL="0" indent="0" algn="ctr">
                  <a:buNone/>
                  <a:defRPr sz="14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b="1" dirty="0" smtClean="0">
                    <a:solidFill>
                      <a:schemeClr val="tx1"/>
                    </a:solidFill>
                  </a:rPr>
                  <a:t>Изменение к ГОСТ Р 2.105-2019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Text Placeholder 3">
                <a:extLst>
                  <a:ext uri="{FF2B5EF4-FFF2-40B4-BE49-F238E27FC236}">
                    <a16:creationId xmlns="" xmlns:a16="http://schemas.microsoft.com/office/drawing/2014/main" id="{C25BF853-D2C7-4533-B10A-FAA35190E4F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268278"/>
                <a:ext cx="2610439" cy="153888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spAutoFit/>
              </a:bodyPr>
              <a:lstStyle>
                <a:lvl1pPr marL="0" indent="0" algn="ctr">
                  <a:buNone/>
                  <a:defRPr sz="16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sz="1000" dirty="0" smtClean="0">
                    <a:solidFill>
                      <a:schemeClr val="tx1"/>
                    </a:solidFill>
                  </a:rPr>
                  <a:t>ЕСКД. Общие требования к текстовым документам</a:t>
                </a:r>
              </a:p>
            </p:txBody>
          </p:sp>
        </p:grpSp>
        <p:sp>
          <p:nvSpPr>
            <p:cNvPr id="35" name="Freeform 45"/>
            <p:cNvSpPr>
              <a:spLocks noEditPoints="1"/>
            </p:cNvSpPr>
            <p:nvPr/>
          </p:nvSpPr>
          <p:spPr bwMode="auto">
            <a:xfrm>
              <a:off x="304951" y="1272706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575556" y="1767457"/>
            <a:ext cx="7834688" cy="413334"/>
            <a:chOff x="300592" y="1767457"/>
            <a:chExt cx="7834688" cy="413334"/>
          </a:xfrm>
        </p:grpSpPr>
        <p:grpSp>
          <p:nvGrpSpPr>
            <p:cNvPr id="20" name="Group 28">
              <a:extLst>
                <a:ext uri="{FF2B5EF4-FFF2-40B4-BE49-F238E27FC236}">
                  <a16:creationId xmlns="" xmlns:a16="http://schemas.microsoft.com/office/drawing/2014/main" id="{C8A6A590-91B2-48ED-AF28-22625B8AE900}"/>
                </a:ext>
              </a:extLst>
            </p:cNvPr>
            <p:cNvGrpSpPr/>
            <p:nvPr/>
          </p:nvGrpSpPr>
          <p:grpSpPr>
            <a:xfrm>
              <a:off x="611560" y="1767457"/>
              <a:ext cx="7523720" cy="413334"/>
              <a:chOff x="1270277" y="3008832"/>
              <a:chExt cx="2610439" cy="413334"/>
            </a:xfrm>
          </p:grpSpPr>
          <p:sp>
            <p:nvSpPr>
              <p:cNvPr id="21" name="Text Placeholder 3">
                <a:extLst>
                  <a:ext uri="{FF2B5EF4-FFF2-40B4-BE49-F238E27FC236}">
                    <a16:creationId xmlns="" xmlns:a16="http://schemas.microsoft.com/office/drawing/2014/main" id="{7BC99938-277B-4375-AC1C-0A355FA85FC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008832"/>
                <a:ext cx="957697" cy="215444"/>
              </a:xfrm>
              <a:prstGeom prst="rect">
                <a:avLst/>
              </a:prstGeom>
            </p:spPr>
            <p:txBody>
              <a:bodyPr wrap="none" lIns="0" tIns="0" rIns="0" bIns="0" anchor="t" anchorCtr="0">
                <a:spAutoFit/>
              </a:bodyPr>
              <a:lstStyle>
                <a:lvl1pPr marL="0" indent="0" algn="ctr">
                  <a:buNone/>
                  <a:defRPr sz="14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b="1" dirty="0" smtClean="0">
                    <a:solidFill>
                      <a:schemeClr val="tx1"/>
                    </a:solidFill>
                  </a:rPr>
                  <a:t>Изменение к ГОСТ Р 2.106-2019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 Placeholder 3">
                <a:extLst>
                  <a:ext uri="{FF2B5EF4-FFF2-40B4-BE49-F238E27FC236}">
                    <a16:creationId xmlns="" xmlns:a16="http://schemas.microsoft.com/office/drawing/2014/main" id="{C25BF853-D2C7-4533-B10A-FAA35190E4F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268278"/>
                <a:ext cx="2610439" cy="153888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spAutoFit/>
              </a:bodyPr>
              <a:lstStyle>
                <a:lvl1pPr marL="0" indent="0" algn="ctr">
                  <a:buNone/>
                  <a:defRPr sz="16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sz="1000" dirty="0" smtClean="0">
                    <a:solidFill>
                      <a:schemeClr val="tx1"/>
                    </a:solidFill>
                  </a:rPr>
                  <a:t>ЕСКД. Текстовые документы</a:t>
                </a:r>
              </a:p>
            </p:txBody>
          </p:sp>
        </p:grpSp>
        <p:sp>
          <p:nvSpPr>
            <p:cNvPr id="36" name="Freeform 45"/>
            <p:cNvSpPr>
              <a:spLocks noEditPoints="1"/>
            </p:cNvSpPr>
            <p:nvPr/>
          </p:nvSpPr>
          <p:spPr bwMode="auto">
            <a:xfrm>
              <a:off x="300592" y="1869353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575556" y="2364574"/>
            <a:ext cx="7834688" cy="413334"/>
            <a:chOff x="300592" y="2364574"/>
            <a:chExt cx="7834688" cy="413334"/>
          </a:xfrm>
        </p:grpSpPr>
        <p:grpSp>
          <p:nvGrpSpPr>
            <p:cNvPr id="23" name="Group 28">
              <a:extLst>
                <a:ext uri="{FF2B5EF4-FFF2-40B4-BE49-F238E27FC236}">
                  <a16:creationId xmlns="" xmlns:a16="http://schemas.microsoft.com/office/drawing/2014/main" id="{C8A6A590-91B2-48ED-AF28-22625B8AE900}"/>
                </a:ext>
              </a:extLst>
            </p:cNvPr>
            <p:cNvGrpSpPr/>
            <p:nvPr/>
          </p:nvGrpSpPr>
          <p:grpSpPr>
            <a:xfrm>
              <a:off x="611560" y="2364574"/>
              <a:ext cx="7523720" cy="413334"/>
              <a:chOff x="1270277" y="3008832"/>
              <a:chExt cx="2610439" cy="413334"/>
            </a:xfrm>
          </p:grpSpPr>
          <p:sp>
            <p:nvSpPr>
              <p:cNvPr id="24" name="Text Placeholder 3">
                <a:extLst>
                  <a:ext uri="{FF2B5EF4-FFF2-40B4-BE49-F238E27FC236}">
                    <a16:creationId xmlns="" xmlns:a16="http://schemas.microsoft.com/office/drawing/2014/main" id="{7BC99938-277B-4375-AC1C-0A355FA85FC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008832"/>
                <a:ext cx="954271" cy="215444"/>
              </a:xfrm>
              <a:prstGeom prst="rect">
                <a:avLst/>
              </a:prstGeom>
            </p:spPr>
            <p:txBody>
              <a:bodyPr wrap="none" lIns="0" tIns="0" rIns="0" bIns="0" anchor="t" anchorCtr="0">
                <a:spAutoFit/>
              </a:bodyPr>
              <a:lstStyle>
                <a:lvl1pPr marL="0" indent="0" algn="ctr">
                  <a:buNone/>
                  <a:defRPr sz="14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b="1" dirty="0" smtClean="0">
                    <a:solidFill>
                      <a:schemeClr val="tx1"/>
                    </a:solidFill>
                  </a:rPr>
                  <a:t>Изменение к ГОСТ Р 2.711-2019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Text Placeholder 3">
                <a:extLst>
                  <a:ext uri="{FF2B5EF4-FFF2-40B4-BE49-F238E27FC236}">
                    <a16:creationId xmlns="" xmlns:a16="http://schemas.microsoft.com/office/drawing/2014/main" id="{C25BF853-D2C7-4533-B10A-FAA35190E4F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268278"/>
                <a:ext cx="2610439" cy="153888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spAutoFit/>
              </a:bodyPr>
              <a:lstStyle>
                <a:lvl1pPr marL="0" indent="0" algn="ctr">
                  <a:buNone/>
                  <a:defRPr sz="16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sz="1000" dirty="0" smtClean="0">
                    <a:solidFill>
                      <a:schemeClr val="tx1"/>
                    </a:solidFill>
                  </a:rPr>
                  <a:t>ЕСКД. Схема деления изделия на составные части</a:t>
                </a:r>
              </a:p>
            </p:txBody>
          </p:sp>
        </p:grpSp>
        <p:sp>
          <p:nvSpPr>
            <p:cNvPr id="40" name="Freeform 45"/>
            <p:cNvSpPr>
              <a:spLocks noEditPoints="1"/>
            </p:cNvSpPr>
            <p:nvPr/>
          </p:nvSpPr>
          <p:spPr bwMode="auto">
            <a:xfrm>
              <a:off x="300592" y="2466940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575556" y="2961691"/>
            <a:ext cx="7835057" cy="413334"/>
            <a:chOff x="300223" y="2961691"/>
            <a:chExt cx="7835057" cy="413334"/>
          </a:xfrm>
        </p:grpSpPr>
        <p:grpSp>
          <p:nvGrpSpPr>
            <p:cNvPr id="37" name="Group 28">
              <a:extLst>
                <a:ext uri="{FF2B5EF4-FFF2-40B4-BE49-F238E27FC236}">
                  <a16:creationId xmlns="" xmlns:a16="http://schemas.microsoft.com/office/drawing/2014/main" id="{C8A6A590-91B2-48ED-AF28-22625B8AE900}"/>
                </a:ext>
              </a:extLst>
            </p:cNvPr>
            <p:cNvGrpSpPr/>
            <p:nvPr/>
          </p:nvGrpSpPr>
          <p:grpSpPr>
            <a:xfrm>
              <a:off x="611560" y="2961691"/>
              <a:ext cx="7523720" cy="413334"/>
              <a:chOff x="1270277" y="3008832"/>
              <a:chExt cx="2610439" cy="413334"/>
            </a:xfrm>
          </p:grpSpPr>
          <p:sp>
            <p:nvSpPr>
              <p:cNvPr id="38" name="Text Placeholder 3">
                <a:extLst>
                  <a:ext uri="{FF2B5EF4-FFF2-40B4-BE49-F238E27FC236}">
                    <a16:creationId xmlns="" xmlns:a16="http://schemas.microsoft.com/office/drawing/2014/main" id="{7BC99938-277B-4375-AC1C-0A355FA85FC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008832"/>
                <a:ext cx="395288" cy="215444"/>
              </a:xfrm>
              <a:prstGeom prst="rect">
                <a:avLst/>
              </a:prstGeom>
            </p:spPr>
            <p:txBody>
              <a:bodyPr wrap="none" lIns="0" tIns="0" rIns="0" bIns="0" anchor="t" anchorCtr="0">
                <a:spAutoFit/>
              </a:bodyPr>
              <a:lstStyle>
                <a:lvl1pPr marL="0" indent="0" algn="ctr">
                  <a:buNone/>
                  <a:defRPr sz="14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b="1" dirty="0" smtClean="0">
                    <a:solidFill>
                      <a:schemeClr val="tx1"/>
                    </a:solidFill>
                  </a:rPr>
                  <a:t>ГОСТ Р 2.308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Text Placeholder 3">
                <a:extLst>
                  <a:ext uri="{FF2B5EF4-FFF2-40B4-BE49-F238E27FC236}">
                    <a16:creationId xmlns="" xmlns:a16="http://schemas.microsoft.com/office/drawing/2014/main" id="{C25BF853-D2C7-4533-B10A-FAA35190E4F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268278"/>
                <a:ext cx="2610439" cy="153888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spAutoFit/>
              </a:bodyPr>
              <a:lstStyle>
                <a:lvl1pPr marL="0" indent="0" algn="ctr">
                  <a:buNone/>
                  <a:defRPr sz="16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sz="1000" dirty="0" smtClean="0">
                    <a:solidFill>
                      <a:schemeClr val="tx1"/>
                    </a:solidFill>
                  </a:rPr>
                  <a:t>ЕСКД. </a:t>
                </a:r>
                <a:r>
                  <a:rPr lang="ru-RU" sz="1000" dirty="0">
                    <a:solidFill>
                      <a:schemeClr val="tx1"/>
                    </a:solidFill>
                  </a:rPr>
                  <a:t>Допуски формы и расположения поверхностей. Правила выполнения</a:t>
                </a:r>
                <a:endParaRPr lang="ru-RU" sz="1000" dirty="0" smtClean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4" name="Freeform 45"/>
            <p:cNvSpPr>
              <a:spLocks noEditPoints="1"/>
            </p:cNvSpPr>
            <p:nvPr/>
          </p:nvSpPr>
          <p:spPr bwMode="auto">
            <a:xfrm>
              <a:off x="300223" y="3064057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575556" y="3558808"/>
            <a:ext cx="7830883" cy="413334"/>
            <a:chOff x="304397" y="3558808"/>
            <a:chExt cx="7830883" cy="413334"/>
          </a:xfrm>
        </p:grpSpPr>
        <p:grpSp>
          <p:nvGrpSpPr>
            <p:cNvPr id="32" name="Group 28">
              <a:extLst>
                <a:ext uri="{FF2B5EF4-FFF2-40B4-BE49-F238E27FC236}">
                  <a16:creationId xmlns="" xmlns:a16="http://schemas.microsoft.com/office/drawing/2014/main" id="{C8A6A590-91B2-48ED-AF28-22625B8AE900}"/>
                </a:ext>
              </a:extLst>
            </p:cNvPr>
            <p:cNvGrpSpPr/>
            <p:nvPr/>
          </p:nvGrpSpPr>
          <p:grpSpPr>
            <a:xfrm>
              <a:off x="611560" y="3558808"/>
              <a:ext cx="7523720" cy="413334"/>
              <a:chOff x="1270277" y="3008832"/>
              <a:chExt cx="2610439" cy="413334"/>
            </a:xfrm>
          </p:grpSpPr>
          <p:sp>
            <p:nvSpPr>
              <p:cNvPr id="33" name="Text Placeholder 3">
                <a:extLst>
                  <a:ext uri="{FF2B5EF4-FFF2-40B4-BE49-F238E27FC236}">
                    <a16:creationId xmlns="" xmlns:a16="http://schemas.microsoft.com/office/drawing/2014/main" id="{7BC99938-277B-4375-AC1C-0A355FA85FC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008832"/>
                <a:ext cx="395288" cy="215444"/>
              </a:xfrm>
              <a:prstGeom prst="rect">
                <a:avLst/>
              </a:prstGeom>
            </p:spPr>
            <p:txBody>
              <a:bodyPr wrap="none" lIns="0" tIns="0" rIns="0" bIns="0" anchor="t" anchorCtr="0">
                <a:spAutoFit/>
              </a:bodyPr>
              <a:lstStyle>
                <a:lvl1pPr marL="0" indent="0" algn="ctr">
                  <a:buNone/>
                  <a:defRPr sz="14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b="1" dirty="0" smtClean="0">
                    <a:solidFill>
                      <a:schemeClr val="tx1"/>
                    </a:solidFill>
                  </a:rPr>
                  <a:t>ГОСТ Р 2.316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Text Placeholder 3">
                <a:extLst>
                  <a:ext uri="{FF2B5EF4-FFF2-40B4-BE49-F238E27FC236}">
                    <a16:creationId xmlns="" xmlns:a16="http://schemas.microsoft.com/office/drawing/2014/main" id="{C25BF853-D2C7-4533-B10A-FAA35190E4F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268278"/>
                <a:ext cx="2610439" cy="153888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spAutoFit/>
              </a:bodyPr>
              <a:lstStyle>
                <a:lvl1pPr marL="0" indent="0" algn="ctr">
                  <a:buNone/>
                  <a:defRPr sz="16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sz="1000" dirty="0" smtClean="0">
                    <a:solidFill>
                      <a:schemeClr val="tx1"/>
                    </a:solidFill>
                  </a:rPr>
                  <a:t>ЕСКД. </a:t>
                </a:r>
                <a:r>
                  <a:rPr lang="ru-RU" sz="1000" dirty="0">
                    <a:solidFill>
                      <a:schemeClr val="tx1"/>
                    </a:solidFill>
                  </a:rPr>
                  <a:t>Надписи, технические требования и таблицы в графических документах. Правила выполнения</a:t>
                </a:r>
                <a:endParaRPr lang="ru-RU" sz="1000" dirty="0" smtClean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8" name="Freeform 45"/>
            <p:cNvSpPr>
              <a:spLocks noEditPoints="1"/>
            </p:cNvSpPr>
            <p:nvPr/>
          </p:nvSpPr>
          <p:spPr bwMode="auto">
            <a:xfrm>
              <a:off x="304397" y="3661174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575556" y="4155926"/>
            <a:ext cx="7830329" cy="413334"/>
            <a:chOff x="304951" y="4155926"/>
            <a:chExt cx="7830329" cy="413334"/>
          </a:xfrm>
        </p:grpSpPr>
        <p:grpSp>
          <p:nvGrpSpPr>
            <p:cNvPr id="28" name="Group 28">
              <a:extLst>
                <a:ext uri="{FF2B5EF4-FFF2-40B4-BE49-F238E27FC236}">
                  <a16:creationId xmlns="" xmlns:a16="http://schemas.microsoft.com/office/drawing/2014/main" id="{C8A6A590-91B2-48ED-AF28-22625B8AE900}"/>
                </a:ext>
              </a:extLst>
            </p:cNvPr>
            <p:cNvGrpSpPr/>
            <p:nvPr/>
          </p:nvGrpSpPr>
          <p:grpSpPr>
            <a:xfrm>
              <a:off x="611560" y="4155926"/>
              <a:ext cx="7523720" cy="413334"/>
              <a:chOff x="1270277" y="3008832"/>
              <a:chExt cx="2610439" cy="413334"/>
            </a:xfrm>
          </p:grpSpPr>
          <p:sp>
            <p:nvSpPr>
              <p:cNvPr id="29" name="Text Placeholder 3">
                <a:extLst>
                  <a:ext uri="{FF2B5EF4-FFF2-40B4-BE49-F238E27FC236}">
                    <a16:creationId xmlns="" xmlns:a16="http://schemas.microsoft.com/office/drawing/2014/main" id="{7BC99938-277B-4375-AC1C-0A355FA85FC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008832"/>
                <a:ext cx="395288" cy="215444"/>
              </a:xfrm>
              <a:prstGeom prst="rect">
                <a:avLst/>
              </a:prstGeom>
            </p:spPr>
            <p:txBody>
              <a:bodyPr wrap="none" lIns="0" tIns="0" rIns="0" bIns="0" anchor="t" anchorCtr="0">
                <a:spAutoFit/>
              </a:bodyPr>
              <a:lstStyle>
                <a:lvl1pPr marL="0" indent="0" algn="ctr">
                  <a:buNone/>
                  <a:defRPr sz="14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b="1" dirty="0" smtClean="0">
                    <a:solidFill>
                      <a:schemeClr val="tx1"/>
                    </a:solidFill>
                  </a:rPr>
                  <a:t>ГОСТ Р 2.109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Text Placeholder 3">
                <a:extLst>
                  <a:ext uri="{FF2B5EF4-FFF2-40B4-BE49-F238E27FC236}">
                    <a16:creationId xmlns="" xmlns:a16="http://schemas.microsoft.com/office/drawing/2014/main" id="{C25BF853-D2C7-4533-B10A-FAA35190E4F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268278"/>
                <a:ext cx="2610439" cy="153888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spAutoFit/>
              </a:bodyPr>
              <a:lstStyle>
                <a:lvl1pPr marL="0" indent="0" algn="ctr">
                  <a:buNone/>
                  <a:defRPr sz="16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sz="1000" dirty="0" smtClean="0">
                    <a:solidFill>
                      <a:schemeClr val="tx1"/>
                    </a:solidFill>
                  </a:rPr>
                  <a:t>ЕСКД. Основные требования к чертежам</a:t>
                </a:r>
              </a:p>
            </p:txBody>
          </p:sp>
        </p:grpSp>
        <p:sp>
          <p:nvSpPr>
            <p:cNvPr id="49" name="Freeform 45"/>
            <p:cNvSpPr>
              <a:spLocks noEditPoints="1"/>
            </p:cNvSpPr>
            <p:nvPr/>
          </p:nvSpPr>
          <p:spPr bwMode="auto">
            <a:xfrm>
              <a:off x="304951" y="4258292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1498469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деятельности 2022 г.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half" idx="2"/>
          </p:nvPr>
        </p:nvSpPr>
        <p:spPr>
          <a:xfrm>
            <a:off x="977316" y="529916"/>
            <a:ext cx="8237761" cy="529666"/>
          </a:xfrm>
        </p:spPr>
        <p:txBody>
          <a:bodyPr/>
          <a:lstStyle/>
          <a:p>
            <a:r>
              <a:rPr lang="ru-RU" b="0" dirty="0" smtClean="0">
                <a:solidFill>
                  <a:schemeClr val="bg1">
                    <a:lumMod val="50000"/>
                  </a:schemeClr>
                </a:solidFill>
              </a:rPr>
              <a:t>Третий пакет (рассылка – ноябрь 2022)</a:t>
            </a:r>
            <a:endParaRPr lang="en-US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36B7D2-B98C-44FD-8D04-7EC62A564975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</a:rPr>
              <a:pPr marL="0" marR="0" lvl="0" indent="0" algn="ctr" defTabSz="10316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559136" y="1170340"/>
            <a:ext cx="7830329" cy="413334"/>
            <a:chOff x="304951" y="1170340"/>
            <a:chExt cx="7830329" cy="413334"/>
          </a:xfrm>
        </p:grpSpPr>
        <p:grpSp>
          <p:nvGrpSpPr>
            <p:cNvPr id="8" name="Group 28">
              <a:extLst>
                <a:ext uri="{FF2B5EF4-FFF2-40B4-BE49-F238E27FC236}">
                  <a16:creationId xmlns="" xmlns:a16="http://schemas.microsoft.com/office/drawing/2014/main" id="{C8A6A590-91B2-48ED-AF28-22625B8AE900}"/>
                </a:ext>
              </a:extLst>
            </p:cNvPr>
            <p:cNvGrpSpPr/>
            <p:nvPr/>
          </p:nvGrpSpPr>
          <p:grpSpPr>
            <a:xfrm>
              <a:off x="611560" y="1170340"/>
              <a:ext cx="7523720" cy="413334"/>
              <a:chOff x="1270277" y="3008832"/>
              <a:chExt cx="2610439" cy="413334"/>
            </a:xfrm>
          </p:grpSpPr>
          <p:sp>
            <p:nvSpPr>
              <p:cNvPr id="9" name="Text Placeholder 3">
                <a:extLst>
                  <a:ext uri="{FF2B5EF4-FFF2-40B4-BE49-F238E27FC236}">
                    <a16:creationId xmlns="" xmlns:a16="http://schemas.microsoft.com/office/drawing/2014/main" id="{7BC99938-277B-4375-AC1C-0A355FA85FC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008832"/>
                <a:ext cx="395288" cy="215444"/>
              </a:xfrm>
              <a:prstGeom prst="rect">
                <a:avLst/>
              </a:prstGeom>
            </p:spPr>
            <p:txBody>
              <a:bodyPr wrap="none" lIns="0" tIns="0" rIns="0" bIns="0" anchor="t" anchorCtr="0">
                <a:spAutoFit/>
              </a:bodyPr>
              <a:lstStyle>
                <a:lvl1pPr marL="0" indent="0" algn="ctr">
                  <a:buNone/>
                  <a:defRPr sz="14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b="1" dirty="0" smtClean="0">
                    <a:solidFill>
                      <a:schemeClr val="tx1"/>
                    </a:solidFill>
                  </a:rPr>
                  <a:t>ГОСТ Р 2.101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Text Placeholder 3">
                <a:extLst>
                  <a:ext uri="{FF2B5EF4-FFF2-40B4-BE49-F238E27FC236}">
                    <a16:creationId xmlns="" xmlns:a16="http://schemas.microsoft.com/office/drawing/2014/main" id="{C25BF853-D2C7-4533-B10A-FAA35190E4F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268278"/>
                <a:ext cx="2610439" cy="153888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spAutoFit/>
              </a:bodyPr>
              <a:lstStyle>
                <a:lvl1pPr marL="0" indent="0" algn="ctr">
                  <a:buNone/>
                  <a:defRPr sz="16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sz="1000" dirty="0" smtClean="0">
                    <a:solidFill>
                      <a:schemeClr val="tx1"/>
                    </a:solidFill>
                  </a:rPr>
                  <a:t>ЕСКД. Виды изделий</a:t>
                </a:r>
              </a:p>
            </p:txBody>
          </p:sp>
        </p:grpSp>
        <p:sp>
          <p:nvSpPr>
            <p:cNvPr id="35" name="Freeform 45"/>
            <p:cNvSpPr>
              <a:spLocks noEditPoints="1"/>
            </p:cNvSpPr>
            <p:nvPr/>
          </p:nvSpPr>
          <p:spPr bwMode="auto">
            <a:xfrm>
              <a:off x="304951" y="1272706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  <p:sp>
        <p:nvSpPr>
          <p:cNvPr id="41" name="Freeform 154"/>
          <p:cNvSpPr>
            <a:spLocks noEditPoints="1"/>
          </p:cNvSpPr>
          <p:nvPr/>
        </p:nvSpPr>
        <p:spPr bwMode="auto">
          <a:xfrm>
            <a:off x="654719" y="620995"/>
            <a:ext cx="322597" cy="330914"/>
          </a:xfrm>
          <a:custGeom>
            <a:avLst/>
            <a:gdLst/>
            <a:ahLst/>
            <a:cxnLst>
              <a:cxn ang="0">
                <a:pos x="58" y="58"/>
              </a:cxn>
              <a:cxn ang="0">
                <a:pos x="41" y="58"/>
              </a:cxn>
              <a:cxn ang="0">
                <a:pos x="31" y="68"/>
              </a:cxn>
              <a:cxn ang="0">
                <a:pos x="22" y="58"/>
              </a:cxn>
              <a:cxn ang="0">
                <a:pos x="5" y="58"/>
              </a:cxn>
              <a:cxn ang="0">
                <a:pos x="0" y="53"/>
              </a:cxn>
              <a:cxn ang="0">
                <a:pos x="12" y="22"/>
              </a:cxn>
              <a:cxn ang="0">
                <a:pos x="28" y="5"/>
              </a:cxn>
              <a:cxn ang="0">
                <a:pos x="28" y="3"/>
              </a:cxn>
              <a:cxn ang="0">
                <a:pos x="31" y="0"/>
              </a:cxn>
              <a:cxn ang="0">
                <a:pos x="35" y="3"/>
              </a:cxn>
              <a:cxn ang="0">
                <a:pos x="35" y="5"/>
              </a:cxn>
              <a:cxn ang="0">
                <a:pos x="51" y="22"/>
              </a:cxn>
              <a:cxn ang="0">
                <a:pos x="63" y="53"/>
              </a:cxn>
              <a:cxn ang="0">
                <a:pos x="58" y="58"/>
              </a:cxn>
              <a:cxn ang="0">
                <a:pos x="31" y="63"/>
              </a:cxn>
              <a:cxn ang="0">
                <a:pos x="26" y="58"/>
              </a:cxn>
              <a:cxn ang="0">
                <a:pos x="25" y="57"/>
              </a:cxn>
              <a:cxn ang="0">
                <a:pos x="25" y="58"/>
              </a:cxn>
              <a:cxn ang="0">
                <a:pos x="31" y="65"/>
              </a:cxn>
              <a:cxn ang="0">
                <a:pos x="32" y="64"/>
              </a:cxn>
              <a:cxn ang="0">
                <a:pos x="31" y="63"/>
              </a:cxn>
            </a:cxnLst>
            <a:rect l="0" t="0" r="r" b="b"/>
            <a:pathLst>
              <a:path w="63" h="68">
                <a:moveTo>
                  <a:pt x="58" y="58"/>
                </a:moveTo>
                <a:cubicBezTo>
                  <a:pt x="41" y="58"/>
                  <a:pt x="41" y="58"/>
                  <a:pt x="41" y="58"/>
                </a:cubicBezTo>
                <a:cubicBezTo>
                  <a:pt x="41" y="63"/>
                  <a:pt x="37" y="68"/>
                  <a:pt x="31" y="68"/>
                </a:cubicBezTo>
                <a:cubicBezTo>
                  <a:pt x="26" y="68"/>
                  <a:pt x="22" y="63"/>
                  <a:pt x="22" y="58"/>
                </a:cubicBezTo>
                <a:cubicBezTo>
                  <a:pt x="5" y="58"/>
                  <a:pt x="5" y="58"/>
                  <a:pt x="5" y="58"/>
                </a:cubicBezTo>
                <a:cubicBezTo>
                  <a:pt x="2" y="58"/>
                  <a:pt x="0" y="56"/>
                  <a:pt x="0" y="53"/>
                </a:cubicBezTo>
                <a:cubicBezTo>
                  <a:pt x="5" y="48"/>
                  <a:pt x="12" y="40"/>
                  <a:pt x="12" y="22"/>
                </a:cubicBezTo>
                <a:cubicBezTo>
                  <a:pt x="12" y="14"/>
                  <a:pt x="18" y="6"/>
                  <a:pt x="28" y="5"/>
                </a:cubicBezTo>
                <a:cubicBezTo>
                  <a:pt x="28" y="4"/>
                  <a:pt x="28" y="4"/>
                  <a:pt x="28" y="3"/>
                </a:cubicBezTo>
                <a:cubicBezTo>
                  <a:pt x="28" y="1"/>
                  <a:pt x="29" y="0"/>
                  <a:pt x="31" y="0"/>
                </a:cubicBezTo>
                <a:cubicBezTo>
                  <a:pt x="33" y="0"/>
                  <a:pt x="35" y="1"/>
                  <a:pt x="35" y="3"/>
                </a:cubicBezTo>
                <a:cubicBezTo>
                  <a:pt x="35" y="4"/>
                  <a:pt x="35" y="4"/>
                  <a:pt x="35" y="5"/>
                </a:cubicBezTo>
                <a:cubicBezTo>
                  <a:pt x="45" y="6"/>
                  <a:pt x="51" y="14"/>
                  <a:pt x="51" y="22"/>
                </a:cubicBezTo>
                <a:cubicBezTo>
                  <a:pt x="51" y="40"/>
                  <a:pt x="57" y="48"/>
                  <a:pt x="63" y="53"/>
                </a:cubicBezTo>
                <a:cubicBezTo>
                  <a:pt x="63" y="56"/>
                  <a:pt x="61" y="58"/>
                  <a:pt x="58" y="58"/>
                </a:cubicBezTo>
                <a:close/>
                <a:moveTo>
                  <a:pt x="31" y="63"/>
                </a:moveTo>
                <a:cubicBezTo>
                  <a:pt x="28" y="63"/>
                  <a:pt x="26" y="61"/>
                  <a:pt x="26" y="58"/>
                </a:cubicBezTo>
                <a:cubicBezTo>
                  <a:pt x="26" y="58"/>
                  <a:pt x="26" y="57"/>
                  <a:pt x="25" y="57"/>
                </a:cubicBezTo>
                <a:cubicBezTo>
                  <a:pt x="25" y="57"/>
                  <a:pt x="25" y="58"/>
                  <a:pt x="25" y="58"/>
                </a:cubicBezTo>
                <a:cubicBezTo>
                  <a:pt x="25" y="62"/>
                  <a:pt x="28" y="65"/>
                  <a:pt x="31" y="65"/>
                </a:cubicBezTo>
                <a:cubicBezTo>
                  <a:pt x="32" y="65"/>
                  <a:pt x="32" y="64"/>
                  <a:pt x="32" y="64"/>
                </a:cubicBezTo>
                <a:cubicBezTo>
                  <a:pt x="32" y="64"/>
                  <a:pt x="32" y="63"/>
                  <a:pt x="31" y="63"/>
                </a:cubicBezTo>
                <a:close/>
              </a:path>
            </a:pathLst>
          </a:custGeom>
          <a:solidFill>
            <a:srgbClr val="E8E8E8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50" name="Группа 49"/>
          <p:cNvGrpSpPr/>
          <p:nvPr/>
        </p:nvGrpSpPr>
        <p:grpSpPr>
          <a:xfrm>
            <a:off x="559136" y="1805495"/>
            <a:ext cx="7830329" cy="413334"/>
            <a:chOff x="304951" y="1170340"/>
            <a:chExt cx="7830329" cy="413334"/>
          </a:xfrm>
        </p:grpSpPr>
        <p:grpSp>
          <p:nvGrpSpPr>
            <p:cNvPr id="51" name="Group 28">
              <a:extLst>
                <a:ext uri="{FF2B5EF4-FFF2-40B4-BE49-F238E27FC236}">
                  <a16:creationId xmlns="" xmlns:a16="http://schemas.microsoft.com/office/drawing/2014/main" id="{C8A6A590-91B2-48ED-AF28-22625B8AE900}"/>
                </a:ext>
              </a:extLst>
            </p:cNvPr>
            <p:cNvGrpSpPr/>
            <p:nvPr/>
          </p:nvGrpSpPr>
          <p:grpSpPr>
            <a:xfrm>
              <a:off x="611560" y="1170340"/>
              <a:ext cx="7523720" cy="413334"/>
              <a:chOff x="1270277" y="3008832"/>
              <a:chExt cx="2610439" cy="413334"/>
            </a:xfrm>
          </p:grpSpPr>
          <p:sp>
            <p:nvSpPr>
              <p:cNvPr id="53" name="Text Placeholder 3">
                <a:extLst>
                  <a:ext uri="{FF2B5EF4-FFF2-40B4-BE49-F238E27FC236}">
                    <a16:creationId xmlns="" xmlns:a16="http://schemas.microsoft.com/office/drawing/2014/main" id="{7BC99938-277B-4375-AC1C-0A355FA85FC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008832"/>
                <a:ext cx="395288" cy="215444"/>
              </a:xfrm>
              <a:prstGeom prst="rect">
                <a:avLst/>
              </a:prstGeom>
            </p:spPr>
            <p:txBody>
              <a:bodyPr wrap="none" lIns="0" tIns="0" rIns="0" bIns="0" anchor="t" anchorCtr="0">
                <a:spAutoFit/>
              </a:bodyPr>
              <a:lstStyle>
                <a:lvl1pPr marL="0" indent="0" algn="ctr">
                  <a:buNone/>
                  <a:defRPr sz="14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b="1" dirty="0" smtClean="0">
                    <a:solidFill>
                      <a:schemeClr val="tx1"/>
                    </a:solidFill>
                  </a:rPr>
                  <a:t>ГОСТ Р 2.102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Text Placeholder 3">
                <a:extLst>
                  <a:ext uri="{FF2B5EF4-FFF2-40B4-BE49-F238E27FC236}">
                    <a16:creationId xmlns="" xmlns:a16="http://schemas.microsoft.com/office/drawing/2014/main" id="{C25BF853-D2C7-4533-B10A-FAA35190E4F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268278"/>
                <a:ext cx="2610439" cy="153888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spAutoFit/>
              </a:bodyPr>
              <a:lstStyle>
                <a:lvl1pPr marL="0" indent="0" algn="ctr">
                  <a:buNone/>
                  <a:defRPr sz="16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sz="1000" dirty="0" smtClean="0">
                    <a:solidFill>
                      <a:schemeClr val="tx1"/>
                    </a:solidFill>
                  </a:rPr>
                  <a:t>ЕСКД. Виды и комплектность конструкторских документов</a:t>
                </a:r>
              </a:p>
            </p:txBody>
          </p:sp>
        </p:grpSp>
        <p:sp>
          <p:nvSpPr>
            <p:cNvPr id="52" name="Freeform 45"/>
            <p:cNvSpPr>
              <a:spLocks noEditPoints="1"/>
            </p:cNvSpPr>
            <p:nvPr/>
          </p:nvSpPr>
          <p:spPr bwMode="auto">
            <a:xfrm>
              <a:off x="304951" y="1272706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559136" y="2440650"/>
            <a:ext cx="7830329" cy="413334"/>
            <a:chOff x="304951" y="1170340"/>
            <a:chExt cx="7830329" cy="413334"/>
          </a:xfrm>
        </p:grpSpPr>
        <p:grpSp>
          <p:nvGrpSpPr>
            <p:cNvPr id="56" name="Group 28">
              <a:extLst>
                <a:ext uri="{FF2B5EF4-FFF2-40B4-BE49-F238E27FC236}">
                  <a16:creationId xmlns="" xmlns:a16="http://schemas.microsoft.com/office/drawing/2014/main" id="{C8A6A590-91B2-48ED-AF28-22625B8AE900}"/>
                </a:ext>
              </a:extLst>
            </p:cNvPr>
            <p:cNvGrpSpPr/>
            <p:nvPr/>
          </p:nvGrpSpPr>
          <p:grpSpPr>
            <a:xfrm>
              <a:off x="611560" y="1170340"/>
              <a:ext cx="7523720" cy="413334"/>
              <a:chOff x="1270277" y="3008832"/>
              <a:chExt cx="2610439" cy="413334"/>
            </a:xfrm>
          </p:grpSpPr>
          <p:sp>
            <p:nvSpPr>
              <p:cNvPr id="58" name="Text Placeholder 3">
                <a:extLst>
                  <a:ext uri="{FF2B5EF4-FFF2-40B4-BE49-F238E27FC236}">
                    <a16:creationId xmlns="" xmlns:a16="http://schemas.microsoft.com/office/drawing/2014/main" id="{7BC99938-277B-4375-AC1C-0A355FA85FC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008832"/>
                <a:ext cx="395288" cy="215444"/>
              </a:xfrm>
              <a:prstGeom prst="rect">
                <a:avLst/>
              </a:prstGeom>
            </p:spPr>
            <p:txBody>
              <a:bodyPr wrap="none" lIns="0" tIns="0" rIns="0" bIns="0" anchor="t" anchorCtr="0">
                <a:spAutoFit/>
              </a:bodyPr>
              <a:lstStyle>
                <a:lvl1pPr marL="0" indent="0" algn="ctr">
                  <a:buNone/>
                  <a:defRPr sz="14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b="1" dirty="0" smtClean="0">
                    <a:solidFill>
                      <a:schemeClr val="tx1"/>
                    </a:solidFill>
                  </a:rPr>
                  <a:t>ГОСТ Р 2.201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Text Placeholder 3">
                <a:extLst>
                  <a:ext uri="{FF2B5EF4-FFF2-40B4-BE49-F238E27FC236}">
                    <a16:creationId xmlns="" xmlns:a16="http://schemas.microsoft.com/office/drawing/2014/main" id="{C25BF853-D2C7-4533-B10A-FAA35190E4F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268278"/>
                <a:ext cx="2610439" cy="153888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spAutoFit/>
              </a:bodyPr>
              <a:lstStyle>
                <a:lvl1pPr marL="0" indent="0" algn="ctr">
                  <a:buNone/>
                  <a:defRPr sz="16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sz="1000" dirty="0" smtClean="0">
                    <a:solidFill>
                      <a:schemeClr val="tx1"/>
                    </a:solidFill>
                  </a:rPr>
                  <a:t>ЕСКД</a:t>
                </a:r>
                <a:r>
                  <a:rPr lang="ru-RU" sz="1000" dirty="0">
                    <a:solidFill>
                      <a:schemeClr val="tx1"/>
                    </a:solidFill>
                  </a:rPr>
                  <a:t>. Обозначение изделий и конструкторских документов</a:t>
                </a:r>
                <a:endParaRPr lang="ru-RU" sz="1000" dirty="0" smtClean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7" name="Freeform 45"/>
            <p:cNvSpPr>
              <a:spLocks noEditPoints="1"/>
            </p:cNvSpPr>
            <p:nvPr/>
          </p:nvSpPr>
          <p:spPr bwMode="auto">
            <a:xfrm>
              <a:off x="304951" y="1272706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559136" y="3075806"/>
            <a:ext cx="7830329" cy="413334"/>
            <a:chOff x="304951" y="1170340"/>
            <a:chExt cx="7830329" cy="413334"/>
          </a:xfrm>
        </p:grpSpPr>
        <p:grpSp>
          <p:nvGrpSpPr>
            <p:cNvPr id="61" name="Group 28">
              <a:extLst>
                <a:ext uri="{FF2B5EF4-FFF2-40B4-BE49-F238E27FC236}">
                  <a16:creationId xmlns="" xmlns:a16="http://schemas.microsoft.com/office/drawing/2014/main" id="{C8A6A590-91B2-48ED-AF28-22625B8AE900}"/>
                </a:ext>
              </a:extLst>
            </p:cNvPr>
            <p:cNvGrpSpPr/>
            <p:nvPr/>
          </p:nvGrpSpPr>
          <p:grpSpPr>
            <a:xfrm>
              <a:off x="611560" y="1170340"/>
              <a:ext cx="7523720" cy="413334"/>
              <a:chOff x="1270277" y="3008832"/>
              <a:chExt cx="2610439" cy="413334"/>
            </a:xfrm>
          </p:grpSpPr>
          <p:sp>
            <p:nvSpPr>
              <p:cNvPr id="63" name="Text Placeholder 3">
                <a:extLst>
                  <a:ext uri="{FF2B5EF4-FFF2-40B4-BE49-F238E27FC236}">
                    <a16:creationId xmlns="" xmlns:a16="http://schemas.microsoft.com/office/drawing/2014/main" id="{7BC99938-277B-4375-AC1C-0A355FA85FC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008832"/>
                <a:ext cx="395288" cy="215444"/>
              </a:xfrm>
              <a:prstGeom prst="rect">
                <a:avLst/>
              </a:prstGeom>
            </p:spPr>
            <p:txBody>
              <a:bodyPr wrap="none" lIns="0" tIns="0" rIns="0" bIns="0" anchor="t" anchorCtr="0">
                <a:spAutoFit/>
              </a:bodyPr>
              <a:lstStyle>
                <a:lvl1pPr marL="0" indent="0" algn="ctr">
                  <a:buNone/>
                  <a:defRPr sz="14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b="1" dirty="0" smtClean="0">
                    <a:solidFill>
                      <a:srgbClr val="00B050"/>
                    </a:solidFill>
                  </a:rPr>
                  <a:t>ГОСТ Р 2.005</a:t>
                </a:r>
                <a:endParaRPr lang="en-US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64" name="Text Placeholder 3">
                <a:extLst>
                  <a:ext uri="{FF2B5EF4-FFF2-40B4-BE49-F238E27FC236}">
                    <a16:creationId xmlns="" xmlns:a16="http://schemas.microsoft.com/office/drawing/2014/main" id="{C25BF853-D2C7-4533-B10A-FAA35190E4F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268278"/>
                <a:ext cx="2610439" cy="153888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spAutoFit/>
              </a:bodyPr>
              <a:lstStyle>
                <a:lvl1pPr marL="0" indent="0" algn="ctr">
                  <a:buNone/>
                  <a:defRPr sz="16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sz="1000" dirty="0" smtClean="0">
                    <a:solidFill>
                      <a:schemeClr val="tx1"/>
                    </a:solidFill>
                  </a:rPr>
                  <a:t>ЕСКД</a:t>
                </a:r>
                <a:r>
                  <a:rPr lang="ru-RU" sz="1000" dirty="0">
                    <a:solidFill>
                      <a:schemeClr val="tx1"/>
                    </a:solidFill>
                  </a:rPr>
                  <a:t>. </a:t>
                </a:r>
                <a:r>
                  <a:rPr lang="ru-RU" sz="1000" dirty="0" smtClean="0">
                    <a:solidFill>
                      <a:schemeClr val="tx1"/>
                    </a:solidFill>
                  </a:rPr>
                  <a:t>Термины и определения</a:t>
                </a:r>
              </a:p>
            </p:txBody>
          </p:sp>
        </p:grpSp>
        <p:sp>
          <p:nvSpPr>
            <p:cNvPr id="62" name="Freeform 45"/>
            <p:cNvSpPr>
              <a:spLocks noEditPoints="1"/>
            </p:cNvSpPr>
            <p:nvPr/>
          </p:nvSpPr>
          <p:spPr bwMode="auto">
            <a:xfrm>
              <a:off x="304951" y="1272706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9191802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деятельности 2022 г.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half" idx="2"/>
          </p:nvPr>
        </p:nvSpPr>
        <p:spPr>
          <a:xfrm>
            <a:off x="977316" y="529916"/>
            <a:ext cx="8237761" cy="529666"/>
          </a:xfrm>
        </p:spPr>
        <p:txBody>
          <a:bodyPr/>
          <a:lstStyle/>
          <a:p>
            <a:r>
              <a:rPr lang="ru-RU" b="0" dirty="0" smtClean="0">
                <a:solidFill>
                  <a:schemeClr val="bg1">
                    <a:lumMod val="50000"/>
                  </a:schemeClr>
                </a:solidFill>
              </a:rPr>
              <a:t>Четвертый пакет (рассылка – декабрь 2022)</a:t>
            </a:r>
            <a:endParaRPr lang="en-US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36B7D2-B98C-44FD-8D04-7EC62A564975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</a:rPr>
              <a:pPr marL="0" marR="0" lvl="0" indent="0" algn="ctr" defTabSz="10316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559136" y="1170340"/>
            <a:ext cx="7830329" cy="413334"/>
            <a:chOff x="304951" y="1170340"/>
            <a:chExt cx="7830329" cy="413334"/>
          </a:xfrm>
        </p:grpSpPr>
        <p:grpSp>
          <p:nvGrpSpPr>
            <p:cNvPr id="8" name="Group 28">
              <a:extLst>
                <a:ext uri="{FF2B5EF4-FFF2-40B4-BE49-F238E27FC236}">
                  <a16:creationId xmlns="" xmlns:a16="http://schemas.microsoft.com/office/drawing/2014/main" id="{C8A6A590-91B2-48ED-AF28-22625B8AE900}"/>
                </a:ext>
              </a:extLst>
            </p:cNvPr>
            <p:cNvGrpSpPr/>
            <p:nvPr/>
          </p:nvGrpSpPr>
          <p:grpSpPr>
            <a:xfrm>
              <a:off x="611560" y="1170340"/>
              <a:ext cx="7523720" cy="413334"/>
              <a:chOff x="1270277" y="3008832"/>
              <a:chExt cx="2610439" cy="413334"/>
            </a:xfrm>
          </p:grpSpPr>
          <p:sp>
            <p:nvSpPr>
              <p:cNvPr id="9" name="Text Placeholder 3">
                <a:extLst>
                  <a:ext uri="{FF2B5EF4-FFF2-40B4-BE49-F238E27FC236}">
                    <a16:creationId xmlns="" xmlns:a16="http://schemas.microsoft.com/office/drawing/2014/main" id="{7BC99938-277B-4375-AC1C-0A355FA85FC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008832"/>
                <a:ext cx="395288" cy="215444"/>
              </a:xfrm>
              <a:prstGeom prst="rect">
                <a:avLst/>
              </a:prstGeom>
            </p:spPr>
            <p:txBody>
              <a:bodyPr wrap="none" lIns="0" tIns="0" rIns="0" bIns="0" anchor="t" anchorCtr="0">
                <a:spAutoFit/>
              </a:bodyPr>
              <a:lstStyle>
                <a:lvl1pPr marL="0" indent="0" algn="ctr">
                  <a:buNone/>
                  <a:defRPr sz="14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b="1" dirty="0" smtClean="0">
                    <a:solidFill>
                      <a:schemeClr val="tx1"/>
                    </a:solidFill>
                  </a:rPr>
                  <a:t>ГОСТ Р 2.051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Text Placeholder 3">
                <a:extLst>
                  <a:ext uri="{FF2B5EF4-FFF2-40B4-BE49-F238E27FC236}">
                    <a16:creationId xmlns="" xmlns:a16="http://schemas.microsoft.com/office/drawing/2014/main" id="{C25BF853-D2C7-4533-B10A-FAA35190E4F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268278"/>
                <a:ext cx="2610439" cy="153888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spAutoFit/>
              </a:bodyPr>
              <a:lstStyle>
                <a:lvl1pPr marL="0" indent="0" algn="ctr">
                  <a:buNone/>
                  <a:defRPr sz="16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sz="1000" dirty="0" smtClean="0">
                    <a:solidFill>
                      <a:schemeClr val="tx1"/>
                    </a:solidFill>
                  </a:rPr>
                  <a:t>ЕСКД</a:t>
                </a:r>
                <a:r>
                  <a:rPr lang="ru-RU" sz="1000" dirty="0">
                    <a:solidFill>
                      <a:schemeClr val="tx1"/>
                    </a:solidFill>
                  </a:rPr>
                  <a:t>. Электронная конструкторская документация. Общие положения</a:t>
                </a:r>
                <a:endParaRPr lang="ru-RU" sz="1000" dirty="0" smtClean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5" name="Freeform 45"/>
            <p:cNvSpPr>
              <a:spLocks noEditPoints="1"/>
            </p:cNvSpPr>
            <p:nvPr/>
          </p:nvSpPr>
          <p:spPr bwMode="auto">
            <a:xfrm>
              <a:off x="304951" y="1272706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  <p:sp>
        <p:nvSpPr>
          <p:cNvPr id="41" name="Freeform 154"/>
          <p:cNvSpPr>
            <a:spLocks noEditPoints="1"/>
          </p:cNvSpPr>
          <p:nvPr/>
        </p:nvSpPr>
        <p:spPr bwMode="auto">
          <a:xfrm>
            <a:off x="654719" y="620995"/>
            <a:ext cx="322597" cy="330914"/>
          </a:xfrm>
          <a:custGeom>
            <a:avLst/>
            <a:gdLst/>
            <a:ahLst/>
            <a:cxnLst>
              <a:cxn ang="0">
                <a:pos x="58" y="58"/>
              </a:cxn>
              <a:cxn ang="0">
                <a:pos x="41" y="58"/>
              </a:cxn>
              <a:cxn ang="0">
                <a:pos x="31" y="68"/>
              </a:cxn>
              <a:cxn ang="0">
                <a:pos x="22" y="58"/>
              </a:cxn>
              <a:cxn ang="0">
                <a:pos x="5" y="58"/>
              </a:cxn>
              <a:cxn ang="0">
                <a:pos x="0" y="53"/>
              </a:cxn>
              <a:cxn ang="0">
                <a:pos x="12" y="22"/>
              </a:cxn>
              <a:cxn ang="0">
                <a:pos x="28" y="5"/>
              </a:cxn>
              <a:cxn ang="0">
                <a:pos x="28" y="3"/>
              </a:cxn>
              <a:cxn ang="0">
                <a:pos x="31" y="0"/>
              </a:cxn>
              <a:cxn ang="0">
                <a:pos x="35" y="3"/>
              </a:cxn>
              <a:cxn ang="0">
                <a:pos x="35" y="5"/>
              </a:cxn>
              <a:cxn ang="0">
                <a:pos x="51" y="22"/>
              </a:cxn>
              <a:cxn ang="0">
                <a:pos x="63" y="53"/>
              </a:cxn>
              <a:cxn ang="0">
                <a:pos x="58" y="58"/>
              </a:cxn>
              <a:cxn ang="0">
                <a:pos x="31" y="63"/>
              </a:cxn>
              <a:cxn ang="0">
                <a:pos x="26" y="58"/>
              </a:cxn>
              <a:cxn ang="0">
                <a:pos x="25" y="57"/>
              </a:cxn>
              <a:cxn ang="0">
                <a:pos x="25" y="58"/>
              </a:cxn>
              <a:cxn ang="0">
                <a:pos x="31" y="65"/>
              </a:cxn>
              <a:cxn ang="0">
                <a:pos x="32" y="64"/>
              </a:cxn>
              <a:cxn ang="0">
                <a:pos x="31" y="63"/>
              </a:cxn>
            </a:cxnLst>
            <a:rect l="0" t="0" r="r" b="b"/>
            <a:pathLst>
              <a:path w="63" h="68">
                <a:moveTo>
                  <a:pt x="58" y="58"/>
                </a:moveTo>
                <a:cubicBezTo>
                  <a:pt x="41" y="58"/>
                  <a:pt x="41" y="58"/>
                  <a:pt x="41" y="58"/>
                </a:cubicBezTo>
                <a:cubicBezTo>
                  <a:pt x="41" y="63"/>
                  <a:pt x="37" y="68"/>
                  <a:pt x="31" y="68"/>
                </a:cubicBezTo>
                <a:cubicBezTo>
                  <a:pt x="26" y="68"/>
                  <a:pt x="22" y="63"/>
                  <a:pt x="22" y="58"/>
                </a:cubicBezTo>
                <a:cubicBezTo>
                  <a:pt x="5" y="58"/>
                  <a:pt x="5" y="58"/>
                  <a:pt x="5" y="58"/>
                </a:cubicBezTo>
                <a:cubicBezTo>
                  <a:pt x="2" y="58"/>
                  <a:pt x="0" y="56"/>
                  <a:pt x="0" y="53"/>
                </a:cubicBezTo>
                <a:cubicBezTo>
                  <a:pt x="5" y="48"/>
                  <a:pt x="12" y="40"/>
                  <a:pt x="12" y="22"/>
                </a:cubicBezTo>
                <a:cubicBezTo>
                  <a:pt x="12" y="14"/>
                  <a:pt x="18" y="6"/>
                  <a:pt x="28" y="5"/>
                </a:cubicBezTo>
                <a:cubicBezTo>
                  <a:pt x="28" y="4"/>
                  <a:pt x="28" y="4"/>
                  <a:pt x="28" y="3"/>
                </a:cubicBezTo>
                <a:cubicBezTo>
                  <a:pt x="28" y="1"/>
                  <a:pt x="29" y="0"/>
                  <a:pt x="31" y="0"/>
                </a:cubicBezTo>
                <a:cubicBezTo>
                  <a:pt x="33" y="0"/>
                  <a:pt x="35" y="1"/>
                  <a:pt x="35" y="3"/>
                </a:cubicBezTo>
                <a:cubicBezTo>
                  <a:pt x="35" y="4"/>
                  <a:pt x="35" y="4"/>
                  <a:pt x="35" y="5"/>
                </a:cubicBezTo>
                <a:cubicBezTo>
                  <a:pt x="45" y="6"/>
                  <a:pt x="51" y="14"/>
                  <a:pt x="51" y="22"/>
                </a:cubicBezTo>
                <a:cubicBezTo>
                  <a:pt x="51" y="40"/>
                  <a:pt x="57" y="48"/>
                  <a:pt x="63" y="53"/>
                </a:cubicBezTo>
                <a:cubicBezTo>
                  <a:pt x="63" y="56"/>
                  <a:pt x="61" y="58"/>
                  <a:pt x="58" y="58"/>
                </a:cubicBezTo>
                <a:close/>
                <a:moveTo>
                  <a:pt x="31" y="63"/>
                </a:moveTo>
                <a:cubicBezTo>
                  <a:pt x="28" y="63"/>
                  <a:pt x="26" y="61"/>
                  <a:pt x="26" y="58"/>
                </a:cubicBezTo>
                <a:cubicBezTo>
                  <a:pt x="26" y="58"/>
                  <a:pt x="26" y="57"/>
                  <a:pt x="25" y="57"/>
                </a:cubicBezTo>
                <a:cubicBezTo>
                  <a:pt x="25" y="57"/>
                  <a:pt x="25" y="58"/>
                  <a:pt x="25" y="58"/>
                </a:cubicBezTo>
                <a:cubicBezTo>
                  <a:pt x="25" y="62"/>
                  <a:pt x="28" y="65"/>
                  <a:pt x="31" y="65"/>
                </a:cubicBezTo>
                <a:cubicBezTo>
                  <a:pt x="32" y="65"/>
                  <a:pt x="32" y="64"/>
                  <a:pt x="32" y="64"/>
                </a:cubicBezTo>
                <a:cubicBezTo>
                  <a:pt x="32" y="64"/>
                  <a:pt x="32" y="63"/>
                  <a:pt x="31" y="63"/>
                </a:cubicBezTo>
                <a:close/>
              </a:path>
            </a:pathLst>
          </a:custGeom>
          <a:solidFill>
            <a:srgbClr val="E8E8E8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50" name="Группа 49"/>
          <p:cNvGrpSpPr/>
          <p:nvPr/>
        </p:nvGrpSpPr>
        <p:grpSpPr>
          <a:xfrm>
            <a:off x="559136" y="2375102"/>
            <a:ext cx="7830329" cy="413334"/>
            <a:chOff x="304951" y="1170340"/>
            <a:chExt cx="7830329" cy="413334"/>
          </a:xfrm>
        </p:grpSpPr>
        <p:grpSp>
          <p:nvGrpSpPr>
            <p:cNvPr id="51" name="Group 28">
              <a:extLst>
                <a:ext uri="{FF2B5EF4-FFF2-40B4-BE49-F238E27FC236}">
                  <a16:creationId xmlns="" xmlns:a16="http://schemas.microsoft.com/office/drawing/2014/main" id="{C8A6A590-91B2-48ED-AF28-22625B8AE900}"/>
                </a:ext>
              </a:extLst>
            </p:cNvPr>
            <p:cNvGrpSpPr/>
            <p:nvPr/>
          </p:nvGrpSpPr>
          <p:grpSpPr>
            <a:xfrm>
              <a:off x="611560" y="1170340"/>
              <a:ext cx="7523720" cy="413334"/>
              <a:chOff x="1270277" y="3008832"/>
              <a:chExt cx="2610439" cy="413334"/>
            </a:xfrm>
          </p:grpSpPr>
          <p:sp>
            <p:nvSpPr>
              <p:cNvPr id="53" name="Text Placeholder 3">
                <a:extLst>
                  <a:ext uri="{FF2B5EF4-FFF2-40B4-BE49-F238E27FC236}">
                    <a16:creationId xmlns="" xmlns:a16="http://schemas.microsoft.com/office/drawing/2014/main" id="{7BC99938-277B-4375-AC1C-0A355FA85FC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008832"/>
                <a:ext cx="395288" cy="215444"/>
              </a:xfrm>
              <a:prstGeom prst="rect">
                <a:avLst/>
              </a:prstGeom>
            </p:spPr>
            <p:txBody>
              <a:bodyPr wrap="none" lIns="0" tIns="0" rIns="0" bIns="0" anchor="t" anchorCtr="0">
                <a:spAutoFit/>
              </a:bodyPr>
              <a:lstStyle>
                <a:lvl1pPr marL="0" indent="0" algn="ctr">
                  <a:buNone/>
                  <a:defRPr sz="14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b="1" dirty="0" smtClean="0">
                    <a:solidFill>
                      <a:srgbClr val="00B050"/>
                    </a:solidFill>
                  </a:rPr>
                  <a:t>ГОСТ Р 2.531</a:t>
                </a:r>
                <a:endParaRPr lang="en-US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54" name="Text Placeholder 3">
                <a:extLst>
                  <a:ext uri="{FF2B5EF4-FFF2-40B4-BE49-F238E27FC236}">
                    <a16:creationId xmlns="" xmlns:a16="http://schemas.microsoft.com/office/drawing/2014/main" id="{C25BF853-D2C7-4533-B10A-FAA35190E4F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268278"/>
                <a:ext cx="2610439" cy="153888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spAutoFit/>
              </a:bodyPr>
              <a:lstStyle>
                <a:lvl1pPr marL="0" indent="0" algn="ctr">
                  <a:buNone/>
                  <a:defRPr sz="16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sz="1000" dirty="0" smtClean="0">
                    <a:solidFill>
                      <a:schemeClr val="tx1"/>
                    </a:solidFill>
                  </a:rPr>
                  <a:t>ЕСКД</a:t>
                </a:r>
                <a:r>
                  <a:rPr lang="ru-RU" sz="1000" dirty="0">
                    <a:solidFill>
                      <a:schemeClr val="tx1"/>
                    </a:solidFill>
                  </a:rPr>
                  <a:t>. Электронная конструкторская документация. </a:t>
                </a:r>
                <a:r>
                  <a:rPr lang="ru-RU" sz="1000" dirty="0" smtClean="0">
                    <a:solidFill>
                      <a:schemeClr val="tx1"/>
                    </a:solidFill>
                  </a:rPr>
                  <a:t>Виды преобразований</a:t>
                </a:r>
                <a:endParaRPr lang="ru-RU" sz="1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2" name="Freeform 45"/>
            <p:cNvSpPr>
              <a:spLocks noEditPoints="1"/>
            </p:cNvSpPr>
            <p:nvPr/>
          </p:nvSpPr>
          <p:spPr bwMode="auto">
            <a:xfrm>
              <a:off x="304951" y="1272706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559136" y="1772721"/>
            <a:ext cx="7830329" cy="413334"/>
            <a:chOff x="304951" y="1170340"/>
            <a:chExt cx="7830329" cy="413334"/>
          </a:xfrm>
        </p:grpSpPr>
        <p:grpSp>
          <p:nvGrpSpPr>
            <p:cNvPr id="29" name="Group 28">
              <a:extLst>
                <a:ext uri="{FF2B5EF4-FFF2-40B4-BE49-F238E27FC236}">
                  <a16:creationId xmlns="" xmlns:a16="http://schemas.microsoft.com/office/drawing/2014/main" id="{C8A6A590-91B2-48ED-AF28-22625B8AE900}"/>
                </a:ext>
              </a:extLst>
            </p:cNvPr>
            <p:cNvGrpSpPr/>
            <p:nvPr/>
          </p:nvGrpSpPr>
          <p:grpSpPr>
            <a:xfrm>
              <a:off x="611560" y="1170340"/>
              <a:ext cx="7523720" cy="413334"/>
              <a:chOff x="1270277" y="3008832"/>
              <a:chExt cx="2610439" cy="413334"/>
            </a:xfrm>
          </p:grpSpPr>
          <p:sp>
            <p:nvSpPr>
              <p:cNvPr id="31" name="Text Placeholder 3">
                <a:extLst>
                  <a:ext uri="{FF2B5EF4-FFF2-40B4-BE49-F238E27FC236}">
                    <a16:creationId xmlns="" xmlns:a16="http://schemas.microsoft.com/office/drawing/2014/main" id="{7BC99938-277B-4375-AC1C-0A355FA85FC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008832"/>
                <a:ext cx="395288" cy="215444"/>
              </a:xfrm>
              <a:prstGeom prst="rect">
                <a:avLst/>
              </a:prstGeom>
            </p:spPr>
            <p:txBody>
              <a:bodyPr wrap="none" lIns="0" tIns="0" rIns="0" bIns="0" anchor="t" anchorCtr="0">
                <a:spAutoFit/>
              </a:bodyPr>
              <a:lstStyle>
                <a:lvl1pPr marL="0" indent="0" algn="ctr">
                  <a:buNone/>
                  <a:defRPr sz="14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b="1" dirty="0" smtClean="0">
                    <a:solidFill>
                      <a:schemeClr val="tx1"/>
                    </a:solidFill>
                  </a:rPr>
                  <a:t>ГОСТ Р 2.053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Text Placeholder 3">
                <a:extLst>
                  <a:ext uri="{FF2B5EF4-FFF2-40B4-BE49-F238E27FC236}">
                    <a16:creationId xmlns="" xmlns:a16="http://schemas.microsoft.com/office/drawing/2014/main" id="{C25BF853-D2C7-4533-B10A-FAA35190E4F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268278"/>
                <a:ext cx="2610439" cy="153888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spAutoFit/>
              </a:bodyPr>
              <a:lstStyle>
                <a:lvl1pPr marL="0" indent="0" algn="ctr">
                  <a:buNone/>
                  <a:defRPr sz="16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sz="1000" dirty="0" smtClean="0">
                    <a:solidFill>
                      <a:schemeClr val="tx1"/>
                    </a:solidFill>
                  </a:rPr>
                  <a:t>ЕСКД</a:t>
                </a:r>
                <a:r>
                  <a:rPr lang="ru-RU" sz="1000" dirty="0">
                    <a:solidFill>
                      <a:schemeClr val="tx1"/>
                    </a:solidFill>
                  </a:rPr>
                  <a:t>. Электронные структуры. Общие </a:t>
                </a:r>
                <a:r>
                  <a:rPr lang="ru-RU" sz="1000" dirty="0" smtClean="0">
                    <a:solidFill>
                      <a:schemeClr val="tx1"/>
                    </a:solidFill>
                  </a:rPr>
                  <a:t>требования</a:t>
                </a:r>
              </a:p>
            </p:txBody>
          </p:sp>
        </p:grpSp>
        <p:sp>
          <p:nvSpPr>
            <p:cNvPr id="30" name="Freeform 45"/>
            <p:cNvSpPr>
              <a:spLocks noEditPoints="1"/>
            </p:cNvSpPr>
            <p:nvPr/>
          </p:nvSpPr>
          <p:spPr bwMode="auto">
            <a:xfrm>
              <a:off x="304951" y="1272706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559136" y="2977483"/>
            <a:ext cx="7830329" cy="413334"/>
            <a:chOff x="304951" y="1170340"/>
            <a:chExt cx="7830329" cy="413334"/>
          </a:xfrm>
        </p:grpSpPr>
        <p:grpSp>
          <p:nvGrpSpPr>
            <p:cNvPr id="36" name="Group 28">
              <a:extLst>
                <a:ext uri="{FF2B5EF4-FFF2-40B4-BE49-F238E27FC236}">
                  <a16:creationId xmlns="" xmlns:a16="http://schemas.microsoft.com/office/drawing/2014/main" id="{C8A6A590-91B2-48ED-AF28-22625B8AE900}"/>
                </a:ext>
              </a:extLst>
            </p:cNvPr>
            <p:cNvGrpSpPr/>
            <p:nvPr/>
          </p:nvGrpSpPr>
          <p:grpSpPr>
            <a:xfrm>
              <a:off x="611560" y="1170340"/>
              <a:ext cx="7523720" cy="413334"/>
              <a:chOff x="1270277" y="3008832"/>
              <a:chExt cx="2610439" cy="413334"/>
            </a:xfrm>
          </p:grpSpPr>
          <p:sp>
            <p:nvSpPr>
              <p:cNvPr id="38" name="Text Placeholder 3">
                <a:extLst>
                  <a:ext uri="{FF2B5EF4-FFF2-40B4-BE49-F238E27FC236}">
                    <a16:creationId xmlns="" xmlns:a16="http://schemas.microsoft.com/office/drawing/2014/main" id="{7BC99938-277B-4375-AC1C-0A355FA85FC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008832"/>
                <a:ext cx="395288" cy="215444"/>
              </a:xfrm>
              <a:prstGeom prst="rect">
                <a:avLst/>
              </a:prstGeom>
            </p:spPr>
            <p:txBody>
              <a:bodyPr wrap="none" lIns="0" tIns="0" rIns="0" bIns="0" anchor="t" anchorCtr="0">
                <a:spAutoFit/>
              </a:bodyPr>
              <a:lstStyle>
                <a:lvl1pPr marL="0" indent="0" algn="ctr">
                  <a:buNone/>
                  <a:defRPr sz="14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b="1" dirty="0" smtClean="0">
                    <a:solidFill>
                      <a:srgbClr val="00B050"/>
                    </a:solidFill>
                  </a:rPr>
                  <a:t>ГОСТ Р 2.810</a:t>
                </a:r>
                <a:endParaRPr lang="en-US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9" name="Text Placeholder 3">
                <a:extLst>
                  <a:ext uri="{FF2B5EF4-FFF2-40B4-BE49-F238E27FC236}">
                    <a16:creationId xmlns="" xmlns:a16="http://schemas.microsoft.com/office/drawing/2014/main" id="{C25BF853-D2C7-4533-B10A-FAA35190E4F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268278"/>
                <a:ext cx="2610439" cy="153888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spAutoFit/>
              </a:bodyPr>
              <a:lstStyle>
                <a:lvl1pPr marL="0" indent="0" algn="ctr">
                  <a:buNone/>
                  <a:defRPr sz="16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sz="1000" dirty="0" smtClean="0">
                    <a:solidFill>
                      <a:schemeClr val="tx1"/>
                    </a:solidFill>
                  </a:rPr>
                  <a:t>ЕСКД</a:t>
                </a:r>
                <a:r>
                  <a:rPr lang="ru-RU" sz="1000" dirty="0">
                    <a:solidFill>
                      <a:schemeClr val="tx1"/>
                    </a:solidFill>
                  </a:rPr>
                  <a:t>. </a:t>
                </a:r>
                <a:r>
                  <a:rPr lang="ru-RU" sz="1000" dirty="0" smtClean="0">
                    <a:solidFill>
                      <a:schemeClr val="tx1"/>
                    </a:solidFill>
                  </a:rPr>
                  <a:t>Электронный макет изделия. Общие требования</a:t>
                </a:r>
                <a:endParaRPr lang="ru-RU" sz="1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7" name="Freeform 45"/>
            <p:cNvSpPr>
              <a:spLocks noEditPoints="1"/>
            </p:cNvSpPr>
            <p:nvPr/>
          </p:nvSpPr>
          <p:spPr bwMode="auto">
            <a:xfrm>
              <a:off x="304951" y="1272706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559136" y="3579862"/>
            <a:ext cx="7830329" cy="413334"/>
            <a:chOff x="304951" y="1170340"/>
            <a:chExt cx="7830329" cy="413334"/>
          </a:xfrm>
        </p:grpSpPr>
        <p:grpSp>
          <p:nvGrpSpPr>
            <p:cNvPr id="42" name="Group 28">
              <a:extLst>
                <a:ext uri="{FF2B5EF4-FFF2-40B4-BE49-F238E27FC236}">
                  <a16:creationId xmlns="" xmlns:a16="http://schemas.microsoft.com/office/drawing/2014/main" id="{C8A6A590-91B2-48ED-AF28-22625B8AE900}"/>
                </a:ext>
              </a:extLst>
            </p:cNvPr>
            <p:cNvGrpSpPr/>
            <p:nvPr/>
          </p:nvGrpSpPr>
          <p:grpSpPr>
            <a:xfrm>
              <a:off x="611560" y="1170340"/>
              <a:ext cx="7523720" cy="413334"/>
              <a:chOff x="1270277" y="3008832"/>
              <a:chExt cx="2610439" cy="413334"/>
            </a:xfrm>
          </p:grpSpPr>
          <p:sp>
            <p:nvSpPr>
              <p:cNvPr id="44" name="Text Placeholder 3">
                <a:extLst>
                  <a:ext uri="{FF2B5EF4-FFF2-40B4-BE49-F238E27FC236}">
                    <a16:creationId xmlns="" xmlns:a16="http://schemas.microsoft.com/office/drawing/2014/main" id="{7BC99938-277B-4375-AC1C-0A355FA85FC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008832"/>
                <a:ext cx="395288" cy="215444"/>
              </a:xfrm>
              <a:prstGeom prst="rect">
                <a:avLst/>
              </a:prstGeom>
            </p:spPr>
            <p:txBody>
              <a:bodyPr wrap="none" lIns="0" tIns="0" rIns="0" bIns="0" anchor="t" anchorCtr="0">
                <a:spAutoFit/>
              </a:bodyPr>
              <a:lstStyle>
                <a:lvl1pPr marL="0" indent="0" algn="ctr">
                  <a:buNone/>
                  <a:defRPr sz="14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b="1" dirty="0" smtClean="0">
                    <a:solidFill>
                      <a:srgbClr val="00B050"/>
                    </a:solidFill>
                  </a:rPr>
                  <a:t>ГОСТ Р 2.820</a:t>
                </a:r>
                <a:endParaRPr lang="en-US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45" name="Text Placeholder 3">
                <a:extLst>
                  <a:ext uri="{FF2B5EF4-FFF2-40B4-BE49-F238E27FC236}">
                    <a16:creationId xmlns="" xmlns:a16="http://schemas.microsoft.com/office/drawing/2014/main" id="{C25BF853-D2C7-4533-B10A-FAA35190E4F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0277" y="3268278"/>
                <a:ext cx="2610439" cy="153888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spAutoFit/>
              </a:bodyPr>
              <a:lstStyle>
                <a:lvl1pPr marL="0" indent="0" algn="ctr">
                  <a:buNone/>
                  <a:defRPr sz="16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lvl="0" algn="l" defTabSz="914400">
                  <a:spcBef>
                    <a:spcPct val="20000"/>
                  </a:spcBef>
                  <a:defRPr/>
                </a:pPr>
                <a:r>
                  <a:rPr lang="ru-RU" sz="1000" dirty="0" smtClean="0">
                    <a:solidFill>
                      <a:schemeClr val="tx1"/>
                    </a:solidFill>
                  </a:rPr>
                  <a:t>ЕСКД</a:t>
                </a:r>
                <a:r>
                  <a:rPr lang="ru-RU" sz="1000" dirty="0">
                    <a:solidFill>
                      <a:schemeClr val="tx1"/>
                    </a:solidFill>
                  </a:rPr>
                  <a:t>. Нормативно-справочная информация. Общие требования</a:t>
                </a:r>
              </a:p>
            </p:txBody>
          </p:sp>
        </p:grpSp>
        <p:sp>
          <p:nvSpPr>
            <p:cNvPr id="43" name="Freeform 45"/>
            <p:cNvSpPr>
              <a:spLocks noEditPoints="1"/>
            </p:cNvSpPr>
            <p:nvPr/>
          </p:nvSpPr>
          <p:spPr bwMode="auto">
            <a:xfrm>
              <a:off x="304951" y="1272706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4358511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half" idx="2"/>
          </p:nvPr>
        </p:nvSpPr>
        <p:spPr>
          <a:xfrm>
            <a:off x="654722" y="195486"/>
            <a:ext cx="8046509" cy="200746"/>
          </a:xfr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Взаимосвязи разрабатываемых, актуализируемых и действующих стандартов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36B7D2-B98C-44FD-8D04-7EC62A564975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</a:rPr>
              <a:pPr marL="0" marR="0" lvl="0" indent="0" algn="ctr" defTabSz="10316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203256"/>
              </p:ext>
            </p:extLst>
          </p:nvPr>
        </p:nvGraphicFramePr>
        <p:xfrm>
          <a:off x="904925" y="426894"/>
          <a:ext cx="7483561" cy="4377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Visio" r:id="rId4" imgW="9932289" imgH="5809869" progId="Visio.Drawing.11">
                  <p:embed/>
                </p:oleObj>
              </mc:Choice>
              <mc:Fallback>
                <p:oleObj name="Visio" r:id="rId4" imgW="9932289" imgH="580986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4925" y="426894"/>
                        <a:ext cx="7483561" cy="4377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2888672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half" idx="2"/>
          </p:nvPr>
        </p:nvSpPr>
        <p:spPr>
          <a:xfrm>
            <a:off x="654722" y="195486"/>
            <a:ext cx="8046509" cy="200746"/>
          </a:xfr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Виды изделий – основные нововведения в редакции ГОСТ Р 2.101 «ЕСКД. Виды изделий»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36B7D2-B98C-44FD-8D04-7EC62A564975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</a:rPr>
              <a:pPr marL="0" marR="0" lvl="0" indent="0" algn="ctr" defTabSz="10316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796189"/>
              </p:ext>
            </p:extLst>
          </p:nvPr>
        </p:nvGraphicFramePr>
        <p:xfrm>
          <a:off x="1006475" y="381000"/>
          <a:ext cx="7085013" cy="435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Visio" r:id="rId4" imgW="9574530" imgH="5879973" progId="Visio.Drawing.11">
                  <p:embed/>
                </p:oleObj>
              </mc:Choice>
              <mc:Fallback>
                <p:oleObj name="Visio" r:id="rId4" imgW="9574530" imgH="5879973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6475" y="381000"/>
                        <a:ext cx="7085013" cy="435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9842102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Планы работ на 2023 </a:t>
            </a:r>
            <a:r>
              <a:rPr lang="ru-RU" dirty="0" smtClean="0"/>
              <a:t>г.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half" idx="2"/>
          </p:nvPr>
        </p:nvSpPr>
        <p:spPr>
          <a:xfrm>
            <a:off x="654724" y="663538"/>
            <a:ext cx="8560353" cy="222366"/>
          </a:xfrm>
        </p:spPr>
        <p:txBody>
          <a:bodyPr/>
          <a:lstStyle/>
          <a:p>
            <a:r>
              <a:rPr lang="ru-RU" b="0" dirty="0" smtClean="0">
                <a:solidFill>
                  <a:schemeClr val="bg1">
                    <a:lumMod val="50000"/>
                  </a:schemeClr>
                </a:solidFill>
              </a:rPr>
              <a:t>Блок стандартов ЕСКД, предлагаемых к разработке и актуализации</a:t>
            </a:r>
            <a:endParaRPr lang="en-US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36B7D2-B98C-44FD-8D04-7EC62A564975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</a:rPr>
              <a:pPr marL="0" marR="0" lvl="0" indent="0" algn="ctr" defTabSz="10316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151923"/>
              </p:ext>
            </p:extLst>
          </p:nvPr>
        </p:nvGraphicFramePr>
        <p:xfrm>
          <a:off x="539553" y="885904"/>
          <a:ext cx="3636403" cy="3759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0099"/>
                <a:gridCol w="2736304"/>
              </a:tblGrid>
              <a:tr h="173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Обозначение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52" marR="325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52" marR="32552" marT="0" marB="0" anchor="ctr"/>
                </a:tc>
              </a:tr>
              <a:tr h="410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ГОСТ Р 2.054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52" marR="325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ЕСКД. Электронное описание изделия. Общие положения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52" marR="32552" marT="0" marB="0" anchor="ctr"/>
                </a:tc>
              </a:tr>
              <a:tr h="206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ГОСТ Р 2.052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52" marR="325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ЕСКД. Геометрические модели. Основные требования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52" marR="32552" marT="0" marB="0" anchor="ctr"/>
                </a:tc>
              </a:tr>
              <a:tr h="410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ГОСТ Р 2.056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52" marR="325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ЕСКД. Электронная модель детали. Основные требования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52" marR="32552" marT="0" marB="0" anchor="ctr"/>
                </a:tc>
              </a:tr>
              <a:tr h="410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ГОСТ Р 2.057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52" marR="325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ЕСКД. Электронная модель сборочной единицы. Основные требования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52" marR="32552" marT="0" marB="0" anchor="ctr"/>
                </a:tc>
              </a:tr>
              <a:tr h="254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ГОСТ Р 2.114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52" marR="325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ЕСКД. Технические условия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52" marR="32552" marT="0" marB="0" anchor="ctr"/>
                </a:tc>
              </a:tr>
              <a:tr h="263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ГОСТ Р 2.118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52" marR="325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ЕСКД. Техническое предложение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52" marR="32552" marT="0" marB="0" anchor="ctr"/>
                </a:tc>
              </a:tr>
              <a:tr h="236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ГОСТ Р 2.119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52" marR="325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ЕСКД. Эскизный проект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52" marR="32552" marT="0" marB="0" anchor="ctr"/>
                </a:tc>
              </a:tr>
              <a:tr h="206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ГОСТ Р 2.120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52" marR="325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ЕСКД. Технический проект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52" marR="32552" marT="0" marB="0" anchor="ctr"/>
                </a:tc>
              </a:tr>
              <a:tr h="228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ГОСТ Р 2.501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52" marR="325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ЕСКД. Правила учета и хранения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52" marR="32552" marT="0" marB="0" anchor="ctr"/>
                </a:tc>
              </a:tr>
              <a:tr h="410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ГОСТ Р 2.511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52" marR="325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ЕСКД. Правила передачи электронных конструкторских документов. Общие положения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52" marR="32552" marT="0" marB="0" anchor="ctr"/>
                </a:tc>
              </a:tr>
              <a:tr h="547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ГОСТ Р 2.512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52" marR="325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ЕСКД. Правила выполнения пакета данных для передачи электронных конструкторских документов. Общие положения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52" marR="32552" marT="0" marB="0" anchor="ctr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659701"/>
              </p:ext>
            </p:extLst>
          </p:nvPr>
        </p:nvGraphicFramePr>
        <p:xfrm>
          <a:off x="4576216" y="885904"/>
          <a:ext cx="4205314" cy="38327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0708"/>
                <a:gridCol w="3184606"/>
              </a:tblGrid>
              <a:tr h="173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Обозначение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9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ГОСТ Р 2.ХХХ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ЕСКД. ЭКД. Требования к форматам представления текстовых документов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ГОСТ Р 2.ХХХ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ЕСКД. ЭКД. Требования к форматам представления документации на электронику и электротехнику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7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ГОСТ Р 2.ХХХ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ЕСКД. ЭКД. Требования к форматам представления электронной эксплуатационной документации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2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ГОСТ Р 2.602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ЕСКД. Ремонтные документы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5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ГОСТ Р 2.603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ЕСКД. Внесение изменений в эксплуатационную документацию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9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ГОСТ Р 2.701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ЕСКД. Схемы. Виды и типы. Общие требования к выполнению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9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ГОСТ Р 2.6ХХ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ЕСКД. ЭКД. База модулей данных и публикаций. Общие требования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0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ГОСТ Р 2.111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ЕСКД. Нормоконтроль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9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ГОСТ Р 2 5ХХ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52" marR="325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ЕСКД. ЭКД. Требования к форматам представления двумерных геометрических моделей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52" marR="32552" marT="0" marB="0" anchor="ctr"/>
                </a:tc>
              </a:tr>
              <a:tr h="289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ГОСТ Р 2.5ХХ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52" marR="325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ЕСКД. ЭКД. Требования к форматам представления электронных структур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52" marR="32552" marT="0" marB="0" anchor="ctr"/>
                </a:tc>
              </a:tr>
              <a:tr h="289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ГОСТ Р 2.5ХХ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52" marR="325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ЕСКД. ЭКД. Правила долговременного хранения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52" marR="3255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57598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0_Black Turquois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F5551"/>
      </a:accent1>
      <a:accent2>
        <a:srgbClr val="016F86"/>
      </a:accent2>
      <a:accent3>
        <a:srgbClr val="39D0D6"/>
      </a:accent3>
      <a:accent4>
        <a:srgbClr val="2D9C9C"/>
      </a:accent4>
      <a:accent5>
        <a:srgbClr val="473F3C"/>
      </a:accent5>
      <a:accent6>
        <a:srgbClr val="262626"/>
      </a:accent6>
      <a:hlink>
        <a:srgbClr val="0066CC"/>
      </a:hlink>
      <a:folHlink>
        <a:srgbClr val="45C9C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34129</TotalTime>
  <Words>841</Words>
  <Application>Microsoft Office PowerPoint</Application>
  <PresentationFormat>Экран (16:9)</PresentationFormat>
  <Paragraphs>169</Paragraphs>
  <Slides>11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1_Custom Design</vt:lpstr>
      <vt:lpstr>Microsoft Visio Drawing</vt:lpstr>
      <vt:lpstr>ОБЗОР работ ТК 482 по системам стандартов ЕСКД и ЕСТД на 2022-2023 г.г.</vt:lpstr>
      <vt:lpstr>Цели и задачи</vt:lpstr>
      <vt:lpstr>Результаты деятельности 2022 г.</vt:lpstr>
      <vt:lpstr>Результаты деятельности 2022 г.</vt:lpstr>
      <vt:lpstr>Результаты деятельности 2022 г.</vt:lpstr>
      <vt:lpstr>Результаты деятельности 2022 г.</vt:lpstr>
      <vt:lpstr> </vt:lpstr>
      <vt:lpstr> </vt:lpstr>
      <vt:lpstr>Планы работ на 2023 г.</vt:lpstr>
      <vt:lpstr>Планы работ на 2023 г.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ТК 482 ЕСКД, ЕСТД 20222-2023</dc:title>
  <dc:creator>Мазанов М.М.</dc:creator>
  <cp:keywords>ЕСКД; ЕСТД; ТК 482; Станадрт; КД; ЭКД</cp:keywords>
  <cp:lastModifiedBy>Мазанов Махач Мазанович</cp:lastModifiedBy>
  <cp:revision>7540</cp:revision>
  <dcterms:created xsi:type="dcterms:W3CDTF">2014-09-03T19:30:44Z</dcterms:created>
  <dcterms:modified xsi:type="dcterms:W3CDTF">2022-10-23T14:29:46Z</dcterms:modified>
</cp:coreProperties>
</file>